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handoutMasterIdLst>
    <p:handoutMasterId r:id="rId22"/>
  </p:handoutMasterIdLst>
  <p:sldIdLst>
    <p:sldId id="257" r:id="rId2"/>
    <p:sldId id="259" r:id="rId3"/>
    <p:sldId id="258" r:id="rId4"/>
    <p:sldId id="261" r:id="rId5"/>
    <p:sldId id="262" r:id="rId6"/>
    <p:sldId id="264" r:id="rId7"/>
    <p:sldId id="265" r:id="rId8"/>
    <p:sldId id="267" r:id="rId9"/>
    <p:sldId id="270" r:id="rId10"/>
    <p:sldId id="272" r:id="rId11"/>
    <p:sldId id="266" r:id="rId12"/>
    <p:sldId id="273" r:id="rId13"/>
    <p:sldId id="274" r:id="rId14"/>
    <p:sldId id="275" r:id="rId15"/>
    <p:sldId id="276" r:id="rId16"/>
    <p:sldId id="268" r:id="rId17"/>
    <p:sldId id="277" r:id="rId18"/>
    <p:sldId id="278" r:id="rId19"/>
    <p:sldId id="279" r:id="rId20"/>
  </p:sldIdLst>
  <p:sldSz cx="10691813" cy="151193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95" userDrawn="1">
          <p15:clr>
            <a:srgbClr val="A4A3A4"/>
          </p15:clr>
        </p15:guide>
        <p15:guide id="2" pos="3390" userDrawn="1">
          <p15:clr>
            <a:srgbClr val="A4A3A4"/>
          </p15:clr>
        </p15:guide>
        <p15:guide id="3" orient="horz" pos="723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49" d="100"/>
          <a:sy n="49" d="100"/>
        </p:scale>
        <p:origin x="3066" y="60"/>
      </p:cViewPr>
      <p:guideLst>
        <p:guide orient="horz" pos="1995"/>
        <p:guide pos="3390"/>
        <p:guide orient="horz" pos="723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2026/1/12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2026/1/12</a:t>
            </a:fld>
            <a:endParaRPr lang="zh-CN" altLang="en-US"/>
          </a:p>
        </p:txBody>
      </p:sp>
      <p:sp>
        <p:nvSpPr>
          <p:cNvPr id="4" name="幻灯片图像占位符 3"/>
          <p:cNvSpPr>
            <a:spLocks noGrp="1" noRot="1" noChangeAspect="1"/>
          </p:cNvSpPr>
          <p:nvPr>
            <p:ph type="sldImg" idx="2"/>
          </p:nvPr>
        </p:nvSpPr>
        <p:spPr>
          <a:xfrm>
            <a:off x="2337848" y="1143000"/>
            <a:ext cx="2182304"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5"/>
            </a:lvl1pPr>
          </a:lstStyle>
          <a:p>
            <a:r>
              <a:rPr lang="zh-CN" altLang="en-US"/>
              <a:t>单击此处编辑母版标题样式</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5"/>
            </a:lvl1pPr>
            <a:lvl2pPr marL="534670" indent="0" algn="ctr">
              <a:buNone/>
              <a:defRPr sz="2340"/>
            </a:lvl2pPr>
            <a:lvl3pPr marL="1069340" indent="0" algn="ctr">
              <a:buNone/>
              <a:defRPr sz="2105"/>
            </a:lvl3pPr>
            <a:lvl4pPr marL="1604010" indent="0" algn="ctr">
              <a:buNone/>
              <a:defRPr sz="1870"/>
            </a:lvl4pPr>
            <a:lvl5pPr marL="2138680" indent="0" algn="ctr">
              <a:buNone/>
              <a:defRPr sz="1870"/>
            </a:lvl5pPr>
            <a:lvl6pPr marL="2672715" indent="0" algn="ctr">
              <a:buNone/>
              <a:defRPr sz="1870"/>
            </a:lvl6pPr>
            <a:lvl7pPr marL="3207385" indent="0" algn="ctr">
              <a:buNone/>
              <a:defRPr sz="1870"/>
            </a:lvl7pPr>
            <a:lvl8pPr marL="3742055" indent="0" algn="ctr">
              <a:buNone/>
              <a:defRPr sz="1870"/>
            </a:lvl8pPr>
            <a:lvl9pPr marL="4276725" indent="0" algn="ctr">
              <a:buNone/>
              <a:defRPr sz="187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96F38463-B104-4373-92AA-828155ABD3FA}" type="datetimeFigureOut">
              <a:rPr lang="zh-CN" altLang="en-US" smtClean="0"/>
              <a:t>2026/1/12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4FD2A9E-719B-4037-BB4C-E728ECA9AB7F}"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96F38463-B104-4373-92AA-828155ABD3FA}" type="datetimeFigureOut">
              <a:rPr lang="zh-CN" altLang="en-US" smtClean="0"/>
              <a:t>2026/1/12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4FD2A9E-719B-4037-BB4C-E728ECA9AB7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96F38463-B104-4373-92AA-828155ABD3FA}" type="datetimeFigureOut">
              <a:rPr lang="zh-CN" altLang="en-US" smtClean="0"/>
              <a:t>2026/1/12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4FD2A9E-719B-4037-BB4C-E728ECA9AB7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96F38463-B104-4373-92AA-828155ABD3FA}" type="datetimeFigureOut">
              <a:rPr lang="zh-CN" altLang="en-US" smtClean="0"/>
              <a:t>2026/1/12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4FD2A9E-719B-4037-BB4C-E728ECA9AB7F}"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5"/>
            </a:lvl1pPr>
          </a:lstStyle>
          <a:p>
            <a:r>
              <a:rPr lang="zh-CN" altLang="en-US"/>
              <a:t>单击此处编辑母版标题样式</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5">
                <a:solidFill>
                  <a:schemeClr val="tx1">
                    <a:tint val="82000"/>
                  </a:schemeClr>
                </a:solidFill>
              </a:defRPr>
            </a:lvl1pPr>
            <a:lvl2pPr marL="534670" indent="0">
              <a:buNone/>
              <a:defRPr sz="2340">
                <a:solidFill>
                  <a:schemeClr val="tx1">
                    <a:tint val="82000"/>
                  </a:schemeClr>
                </a:solidFill>
              </a:defRPr>
            </a:lvl2pPr>
            <a:lvl3pPr marL="1069340" indent="0">
              <a:buNone/>
              <a:defRPr sz="2105">
                <a:solidFill>
                  <a:schemeClr val="tx1">
                    <a:tint val="82000"/>
                  </a:schemeClr>
                </a:solidFill>
              </a:defRPr>
            </a:lvl3pPr>
            <a:lvl4pPr marL="1604010" indent="0">
              <a:buNone/>
              <a:defRPr sz="1870">
                <a:solidFill>
                  <a:schemeClr val="tx1">
                    <a:tint val="82000"/>
                  </a:schemeClr>
                </a:solidFill>
              </a:defRPr>
            </a:lvl4pPr>
            <a:lvl5pPr marL="2138680" indent="0">
              <a:buNone/>
              <a:defRPr sz="1870">
                <a:solidFill>
                  <a:schemeClr val="tx1">
                    <a:tint val="82000"/>
                  </a:schemeClr>
                </a:solidFill>
              </a:defRPr>
            </a:lvl5pPr>
            <a:lvl6pPr marL="2672715" indent="0">
              <a:buNone/>
              <a:defRPr sz="1870">
                <a:solidFill>
                  <a:schemeClr val="tx1">
                    <a:tint val="82000"/>
                  </a:schemeClr>
                </a:solidFill>
              </a:defRPr>
            </a:lvl6pPr>
            <a:lvl7pPr marL="3207385" indent="0">
              <a:buNone/>
              <a:defRPr sz="1870">
                <a:solidFill>
                  <a:schemeClr val="tx1">
                    <a:tint val="82000"/>
                  </a:schemeClr>
                </a:solidFill>
              </a:defRPr>
            </a:lvl7pPr>
            <a:lvl8pPr marL="3742055" indent="0">
              <a:buNone/>
              <a:defRPr sz="1870">
                <a:solidFill>
                  <a:schemeClr val="tx1">
                    <a:tint val="82000"/>
                  </a:schemeClr>
                </a:solidFill>
              </a:defRPr>
            </a:lvl8pPr>
            <a:lvl9pPr marL="4276725" indent="0">
              <a:buNone/>
              <a:defRPr sz="1870">
                <a:solidFill>
                  <a:schemeClr val="tx1">
                    <a:tint val="82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96F38463-B104-4373-92AA-828155ABD3FA}" type="datetimeFigureOut">
              <a:rPr lang="zh-CN" altLang="en-US" smtClean="0"/>
              <a:t>2026/1/12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4FD2A9E-719B-4037-BB4C-E728ECA9AB7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96F38463-B104-4373-92AA-828155ABD3FA}" type="datetimeFigureOut">
              <a:rPr lang="zh-CN" altLang="en-US" smtClean="0"/>
              <a:t>2026/1/12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4FD2A9E-719B-4037-BB4C-E728ECA9AB7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5" b="1"/>
            </a:lvl1pPr>
            <a:lvl2pPr marL="534670" indent="0">
              <a:buNone/>
              <a:defRPr sz="2340" b="1"/>
            </a:lvl2pPr>
            <a:lvl3pPr marL="1069340" indent="0">
              <a:buNone/>
              <a:defRPr sz="2105" b="1"/>
            </a:lvl3pPr>
            <a:lvl4pPr marL="1604010" indent="0">
              <a:buNone/>
              <a:defRPr sz="1870" b="1"/>
            </a:lvl4pPr>
            <a:lvl5pPr marL="2138680" indent="0">
              <a:buNone/>
              <a:defRPr sz="1870" b="1"/>
            </a:lvl5pPr>
            <a:lvl6pPr marL="2672715" indent="0">
              <a:buNone/>
              <a:defRPr sz="1870" b="1"/>
            </a:lvl6pPr>
            <a:lvl7pPr marL="3207385" indent="0">
              <a:buNone/>
              <a:defRPr sz="1870" b="1"/>
            </a:lvl7pPr>
            <a:lvl8pPr marL="3742055" indent="0">
              <a:buNone/>
              <a:defRPr sz="1870" b="1"/>
            </a:lvl8pPr>
            <a:lvl9pPr marL="4276725" indent="0">
              <a:buNone/>
              <a:defRPr sz="1870" b="1"/>
            </a:lvl9pPr>
          </a:lstStyle>
          <a:p>
            <a:pPr lvl="0"/>
            <a:r>
              <a:rPr lang="zh-CN" altLang="en-US"/>
              <a:t>单击此处编辑母版文本样式</a:t>
            </a:r>
          </a:p>
        </p:txBody>
      </p:sp>
      <p:sp>
        <p:nvSpPr>
          <p:cNvPr id="4" name="Content Placeholder 3"/>
          <p:cNvSpPr>
            <a:spLocks noGrp="1"/>
          </p:cNvSpPr>
          <p:nvPr>
            <p:ph sz="half" idx="2"/>
          </p:nvPr>
        </p:nvSpPr>
        <p:spPr>
          <a:xfrm>
            <a:off x="736456" y="5522763"/>
            <a:ext cx="4523137" cy="812315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5" b="1"/>
            </a:lvl1pPr>
            <a:lvl2pPr marL="534670" indent="0">
              <a:buNone/>
              <a:defRPr sz="2340" b="1"/>
            </a:lvl2pPr>
            <a:lvl3pPr marL="1069340" indent="0">
              <a:buNone/>
              <a:defRPr sz="2105" b="1"/>
            </a:lvl3pPr>
            <a:lvl4pPr marL="1604010" indent="0">
              <a:buNone/>
              <a:defRPr sz="1870" b="1"/>
            </a:lvl4pPr>
            <a:lvl5pPr marL="2138680" indent="0">
              <a:buNone/>
              <a:defRPr sz="1870" b="1"/>
            </a:lvl5pPr>
            <a:lvl6pPr marL="2672715" indent="0">
              <a:buNone/>
              <a:defRPr sz="1870" b="1"/>
            </a:lvl6pPr>
            <a:lvl7pPr marL="3207385" indent="0">
              <a:buNone/>
              <a:defRPr sz="1870" b="1"/>
            </a:lvl7pPr>
            <a:lvl8pPr marL="3742055" indent="0">
              <a:buNone/>
              <a:defRPr sz="1870" b="1"/>
            </a:lvl8pPr>
            <a:lvl9pPr marL="4276725" indent="0">
              <a:buNone/>
              <a:defRPr sz="1870" b="1"/>
            </a:lvl9pPr>
          </a:lstStyle>
          <a:p>
            <a:pPr lvl="0"/>
            <a:r>
              <a:rPr lang="zh-CN" altLang="en-US"/>
              <a:t>单击此处编辑母版文本样式</a:t>
            </a:r>
          </a:p>
        </p:txBody>
      </p:sp>
      <p:sp>
        <p:nvSpPr>
          <p:cNvPr id="6" name="Content Placeholder 5"/>
          <p:cNvSpPr>
            <a:spLocks noGrp="1"/>
          </p:cNvSpPr>
          <p:nvPr>
            <p:ph sz="quarter" idx="4"/>
          </p:nvPr>
        </p:nvSpPr>
        <p:spPr>
          <a:xfrm>
            <a:off x="5412731" y="5522763"/>
            <a:ext cx="4545413" cy="812315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96F38463-B104-4373-92AA-828155ABD3FA}" type="datetimeFigureOut">
              <a:rPr lang="zh-CN" altLang="en-US" smtClean="0"/>
              <a:t>2026/1/12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4FD2A9E-719B-4037-BB4C-E728ECA9AB7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96F38463-B104-4373-92AA-828155ABD3FA}" type="datetimeFigureOut">
              <a:rPr lang="zh-CN" altLang="en-US" smtClean="0"/>
              <a:t>2026/1/12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4FD2A9E-719B-4037-BB4C-E728ECA9AB7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38463-B104-4373-92AA-828155ABD3FA}" type="datetimeFigureOut">
              <a:rPr lang="zh-CN" altLang="en-US" smtClean="0"/>
              <a:t>2026/1/12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4FD2A9E-719B-4037-BB4C-E728ECA9AB7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0"/>
            </a:lvl1pPr>
          </a:lstStyle>
          <a:p>
            <a:r>
              <a:rPr lang="zh-CN" altLang="en-US"/>
              <a:t>单击此处编辑母版标题样式</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0"/>
            </a:lvl1pPr>
            <a:lvl2pPr>
              <a:defRPr sz="3275"/>
            </a:lvl2pPr>
            <a:lvl3pPr>
              <a:defRPr sz="2805"/>
            </a:lvl3pPr>
            <a:lvl4pPr>
              <a:defRPr sz="2340"/>
            </a:lvl4pPr>
            <a:lvl5pPr>
              <a:defRPr sz="2340"/>
            </a:lvl5pPr>
            <a:lvl6pPr>
              <a:defRPr sz="2340"/>
            </a:lvl6pPr>
            <a:lvl7pPr>
              <a:defRPr sz="2340"/>
            </a:lvl7pPr>
            <a:lvl8pPr>
              <a:defRPr sz="2340"/>
            </a:lvl8pPr>
            <a:lvl9pPr>
              <a:defRPr sz="234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0"/>
            </a:lvl1pPr>
            <a:lvl2pPr marL="534670" indent="0">
              <a:buNone/>
              <a:defRPr sz="1635"/>
            </a:lvl2pPr>
            <a:lvl3pPr marL="1069340" indent="0">
              <a:buNone/>
              <a:defRPr sz="1405"/>
            </a:lvl3pPr>
            <a:lvl4pPr marL="1604010" indent="0">
              <a:buNone/>
              <a:defRPr sz="1170"/>
            </a:lvl4pPr>
            <a:lvl5pPr marL="2138680" indent="0">
              <a:buNone/>
              <a:defRPr sz="1170"/>
            </a:lvl5pPr>
            <a:lvl6pPr marL="2672715" indent="0">
              <a:buNone/>
              <a:defRPr sz="1170"/>
            </a:lvl6pPr>
            <a:lvl7pPr marL="3207385" indent="0">
              <a:buNone/>
              <a:defRPr sz="1170"/>
            </a:lvl7pPr>
            <a:lvl8pPr marL="3742055" indent="0">
              <a:buNone/>
              <a:defRPr sz="1170"/>
            </a:lvl8pPr>
            <a:lvl9pPr marL="4276725" indent="0">
              <a:buNone/>
              <a:defRPr sz="117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96F38463-B104-4373-92AA-828155ABD3FA}" type="datetimeFigureOut">
              <a:rPr lang="zh-CN" altLang="en-US" smtClean="0"/>
              <a:t>2026/1/12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4FD2A9E-719B-4037-BB4C-E728ECA9AB7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0"/>
            </a:lvl1pPr>
            <a:lvl2pPr marL="534670" indent="0">
              <a:buNone/>
              <a:defRPr sz="3275"/>
            </a:lvl2pPr>
            <a:lvl3pPr marL="1069340" indent="0">
              <a:buNone/>
              <a:defRPr sz="2805"/>
            </a:lvl3pPr>
            <a:lvl4pPr marL="1604010" indent="0">
              <a:buNone/>
              <a:defRPr sz="2340"/>
            </a:lvl4pPr>
            <a:lvl5pPr marL="2138680" indent="0">
              <a:buNone/>
              <a:defRPr sz="2340"/>
            </a:lvl5pPr>
            <a:lvl6pPr marL="2672715" indent="0">
              <a:buNone/>
              <a:defRPr sz="2340"/>
            </a:lvl6pPr>
            <a:lvl7pPr marL="3207385" indent="0">
              <a:buNone/>
              <a:defRPr sz="2340"/>
            </a:lvl7pPr>
            <a:lvl8pPr marL="3742055" indent="0">
              <a:buNone/>
              <a:defRPr sz="2340"/>
            </a:lvl8pPr>
            <a:lvl9pPr marL="4276725" indent="0">
              <a:buNone/>
              <a:defRPr sz="2340"/>
            </a:lvl9pPr>
          </a:lstStyle>
          <a:p>
            <a:r>
              <a:rPr lang="zh-CN" altLang="en-US"/>
              <a:t>单击图标添加图片</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0"/>
            </a:lvl1pPr>
            <a:lvl2pPr marL="534670" indent="0">
              <a:buNone/>
              <a:defRPr sz="1635"/>
            </a:lvl2pPr>
            <a:lvl3pPr marL="1069340" indent="0">
              <a:buNone/>
              <a:defRPr sz="1405"/>
            </a:lvl3pPr>
            <a:lvl4pPr marL="1604010" indent="0">
              <a:buNone/>
              <a:defRPr sz="1170"/>
            </a:lvl4pPr>
            <a:lvl5pPr marL="2138680" indent="0">
              <a:buNone/>
              <a:defRPr sz="1170"/>
            </a:lvl5pPr>
            <a:lvl6pPr marL="2672715" indent="0">
              <a:buNone/>
              <a:defRPr sz="1170"/>
            </a:lvl6pPr>
            <a:lvl7pPr marL="3207385" indent="0">
              <a:buNone/>
              <a:defRPr sz="1170"/>
            </a:lvl7pPr>
            <a:lvl8pPr marL="3742055" indent="0">
              <a:buNone/>
              <a:defRPr sz="1170"/>
            </a:lvl8pPr>
            <a:lvl9pPr marL="4276725" indent="0">
              <a:buNone/>
              <a:defRPr sz="117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96F38463-B104-4373-92AA-828155ABD3FA}" type="datetimeFigureOut">
              <a:rPr lang="zh-CN" altLang="en-US" smtClean="0"/>
              <a:t>2026/1/12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4FD2A9E-719B-4037-BB4C-E728ECA9AB7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5">
                <a:solidFill>
                  <a:schemeClr val="tx1">
                    <a:tint val="82000"/>
                  </a:schemeClr>
                </a:solidFill>
              </a:defRPr>
            </a:lvl1pPr>
          </a:lstStyle>
          <a:p>
            <a:fld id="{96F38463-B104-4373-92AA-828155ABD3FA}" type="datetimeFigureOut">
              <a:rPr lang="zh-CN" altLang="en-US" smtClean="0"/>
              <a:t>2026/1/12</a:t>
            </a:fld>
            <a:endParaRPr lang="zh-CN" altLang="en-US"/>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5">
                <a:solidFill>
                  <a:schemeClr val="tx1">
                    <a:tint val="82000"/>
                  </a:schemeClr>
                </a:solidFill>
              </a:defRPr>
            </a:lvl1pPr>
          </a:lstStyle>
          <a:p>
            <a:endParaRPr lang="zh-CN" altLang="en-US"/>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5">
                <a:solidFill>
                  <a:schemeClr val="tx1">
                    <a:tint val="82000"/>
                  </a:schemeClr>
                </a:solidFill>
              </a:defRPr>
            </a:lvl1pPr>
          </a:lstStyle>
          <a:p>
            <a:fld id="{C4FD2A9E-719B-4037-BB4C-E728ECA9AB7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069340"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35" indent="-267335" algn="l" defTabSz="1069340" rtl="0" eaLnBrk="1" latinLnBrk="0" hangingPunct="1">
        <a:lnSpc>
          <a:spcPct val="90000"/>
        </a:lnSpc>
        <a:spcBef>
          <a:spcPts val="1170"/>
        </a:spcBef>
        <a:buFont typeface="Arial" panose="020B0604020202020204" pitchFamily="34" charset="0"/>
        <a:buChar char="•"/>
        <a:defRPr sz="3275" kern="1200">
          <a:solidFill>
            <a:schemeClr val="tx1"/>
          </a:solidFill>
          <a:latin typeface="+mn-lt"/>
          <a:ea typeface="+mn-ea"/>
          <a:cs typeface="+mn-cs"/>
        </a:defRPr>
      </a:lvl1pPr>
      <a:lvl2pPr marL="802005" indent="-267335" algn="l" defTabSz="1069340" rtl="0" eaLnBrk="1" latinLnBrk="0" hangingPunct="1">
        <a:lnSpc>
          <a:spcPct val="90000"/>
        </a:lnSpc>
        <a:spcBef>
          <a:spcPts val="585"/>
        </a:spcBef>
        <a:buFont typeface="Arial" panose="020B0604020202020204" pitchFamily="34" charset="0"/>
        <a:buChar char="•"/>
        <a:defRPr sz="2805" kern="1200">
          <a:solidFill>
            <a:schemeClr val="tx1"/>
          </a:solidFill>
          <a:latin typeface="+mn-lt"/>
          <a:ea typeface="+mn-ea"/>
          <a:cs typeface="+mn-cs"/>
        </a:defRPr>
      </a:lvl2pPr>
      <a:lvl3pPr marL="1336675" indent="-267335" algn="l" defTabSz="1069340" rtl="0" eaLnBrk="1" latinLnBrk="0" hangingPunct="1">
        <a:lnSpc>
          <a:spcPct val="90000"/>
        </a:lnSpc>
        <a:spcBef>
          <a:spcPts val="585"/>
        </a:spcBef>
        <a:buFont typeface="Arial" panose="020B0604020202020204" pitchFamily="34" charset="0"/>
        <a:buChar char="•"/>
        <a:defRPr sz="2340" kern="1200">
          <a:solidFill>
            <a:schemeClr val="tx1"/>
          </a:solidFill>
          <a:latin typeface="+mn-lt"/>
          <a:ea typeface="+mn-ea"/>
          <a:cs typeface="+mn-cs"/>
        </a:defRPr>
      </a:lvl3pPr>
      <a:lvl4pPr marL="1871345" indent="-267335" algn="l" defTabSz="1069340"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6015" indent="-267335" algn="l" defTabSz="1069340"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050" indent="-267335" algn="l" defTabSz="1069340"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720" indent="-267335" algn="l" defTabSz="1069340"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390" indent="-267335" algn="l" defTabSz="1069340"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060" indent="-267335" algn="l" defTabSz="1069340"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340" rtl="0" eaLnBrk="1" latinLnBrk="0" hangingPunct="1">
        <a:defRPr sz="2105" kern="1200">
          <a:solidFill>
            <a:schemeClr val="tx1"/>
          </a:solidFill>
          <a:latin typeface="+mn-lt"/>
          <a:ea typeface="+mn-ea"/>
          <a:cs typeface="+mn-cs"/>
        </a:defRPr>
      </a:lvl1pPr>
      <a:lvl2pPr marL="534670" algn="l" defTabSz="1069340" rtl="0" eaLnBrk="1" latinLnBrk="0" hangingPunct="1">
        <a:defRPr sz="2105" kern="1200">
          <a:solidFill>
            <a:schemeClr val="tx1"/>
          </a:solidFill>
          <a:latin typeface="+mn-lt"/>
          <a:ea typeface="+mn-ea"/>
          <a:cs typeface="+mn-cs"/>
        </a:defRPr>
      </a:lvl2pPr>
      <a:lvl3pPr marL="1069340" algn="l" defTabSz="1069340" rtl="0" eaLnBrk="1" latinLnBrk="0" hangingPunct="1">
        <a:defRPr sz="2105" kern="1200">
          <a:solidFill>
            <a:schemeClr val="tx1"/>
          </a:solidFill>
          <a:latin typeface="+mn-lt"/>
          <a:ea typeface="+mn-ea"/>
          <a:cs typeface="+mn-cs"/>
        </a:defRPr>
      </a:lvl3pPr>
      <a:lvl4pPr marL="1604010" algn="l" defTabSz="1069340" rtl="0" eaLnBrk="1" latinLnBrk="0" hangingPunct="1">
        <a:defRPr sz="2105" kern="1200">
          <a:solidFill>
            <a:schemeClr val="tx1"/>
          </a:solidFill>
          <a:latin typeface="+mn-lt"/>
          <a:ea typeface="+mn-ea"/>
          <a:cs typeface="+mn-cs"/>
        </a:defRPr>
      </a:lvl4pPr>
      <a:lvl5pPr marL="2138680" algn="l" defTabSz="1069340" rtl="0" eaLnBrk="1" latinLnBrk="0" hangingPunct="1">
        <a:defRPr sz="2105" kern="1200">
          <a:solidFill>
            <a:schemeClr val="tx1"/>
          </a:solidFill>
          <a:latin typeface="+mn-lt"/>
          <a:ea typeface="+mn-ea"/>
          <a:cs typeface="+mn-cs"/>
        </a:defRPr>
      </a:lvl5pPr>
      <a:lvl6pPr marL="2672715" algn="l" defTabSz="1069340" rtl="0" eaLnBrk="1" latinLnBrk="0" hangingPunct="1">
        <a:defRPr sz="2105" kern="1200">
          <a:solidFill>
            <a:schemeClr val="tx1"/>
          </a:solidFill>
          <a:latin typeface="+mn-lt"/>
          <a:ea typeface="+mn-ea"/>
          <a:cs typeface="+mn-cs"/>
        </a:defRPr>
      </a:lvl6pPr>
      <a:lvl7pPr marL="3207385" algn="l" defTabSz="1069340" rtl="0" eaLnBrk="1" latinLnBrk="0" hangingPunct="1">
        <a:defRPr sz="2105" kern="1200">
          <a:solidFill>
            <a:schemeClr val="tx1"/>
          </a:solidFill>
          <a:latin typeface="+mn-lt"/>
          <a:ea typeface="+mn-ea"/>
          <a:cs typeface="+mn-cs"/>
        </a:defRPr>
      </a:lvl7pPr>
      <a:lvl8pPr marL="3742055" algn="l" defTabSz="1069340" rtl="0" eaLnBrk="1" latinLnBrk="0" hangingPunct="1">
        <a:defRPr sz="2105" kern="1200">
          <a:solidFill>
            <a:schemeClr val="tx1"/>
          </a:solidFill>
          <a:latin typeface="+mn-lt"/>
          <a:ea typeface="+mn-ea"/>
          <a:cs typeface="+mn-cs"/>
        </a:defRPr>
      </a:lvl8pPr>
      <a:lvl9pPr marL="4276725" algn="l" defTabSz="1069340"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3751C6DE-0554-DDE1-1A12-80DDADCB2F80}"/>
              </a:ext>
            </a:extLst>
          </p:cNvPr>
          <p:cNvPicPr>
            <a:picLocks noChangeAspect="1"/>
          </p:cNvPicPr>
          <p:nvPr/>
        </p:nvPicPr>
        <p:blipFill>
          <a:blip r:embed="rId2">
            <a:alphaModFix amt="40000"/>
          </a:blip>
          <a:stretch>
            <a:fillRect/>
          </a:stretch>
        </p:blipFill>
        <p:spPr>
          <a:xfrm>
            <a:off x="-318" y="0"/>
            <a:ext cx="10691813" cy="15119350"/>
          </a:xfrm>
          <a:prstGeom prst="rect">
            <a:avLst/>
          </a:prstGeom>
        </p:spPr>
      </p:pic>
      <p:sp>
        <p:nvSpPr>
          <p:cNvPr id="6" name="文本框 5"/>
          <p:cNvSpPr txBox="1"/>
          <p:nvPr/>
        </p:nvSpPr>
        <p:spPr>
          <a:xfrm>
            <a:off x="55464" y="2495668"/>
            <a:ext cx="10636349" cy="2908489"/>
          </a:xfrm>
          <a:prstGeom prst="rect">
            <a:avLst/>
          </a:prstGeom>
          <a:noFill/>
        </p:spPr>
        <p:txBody>
          <a:bodyPr wrap="square" rtlCol="0">
            <a:spAutoFit/>
          </a:bodyPr>
          <a:lstStyle/>
          <a:p>
            <a:pPr algn="ctr"/>
            <a:r>
              <a:rPr lang="zh-CN" altLang="en-US" sz="4500">
                <a:solidFill>
                  <a:srgbClr val="2E6D7A"/>
                </a:solidFill>
                <a:latin typeface="方正小标宋简体" panose="03000509000000000000" pitchFamily="2" charset="-122"/>
                <a:ea typeface="方正小标宋简体" panose="03000509000000000000" pitchFamily="2" charset="-122"/>
              </a:rPr>
              <a:t>舞钢市矿建、红山、铁山、朱兰、垭口、寺坡、院岭街道</a:t>
            </a:r>
            <a:endParaRPr lang="en-GB" altLang="zh-CN" sz="4500">
              <a:solidFill>
                <a:srgbClr val="2E6D7A"/>
              </a:solidFill>
              <a:latin typeface="方正小标宋简体" panose="03000509000000000000" pitchFamily="2" charset="-122"/>
              <a:ea typeface="方正小标宋简体" panose="03000509000000000000" pitchFamily="2" charset="-122"/>
            </a:endParaRPr>
          </a:p>
          <a:p>
            <a:pPr algn="ctr"/>
            <a:r>
              <a:rPr lang="zh-CN" altLang="en-US" sz="4500">
                <a:solidFill>
                  <a:srgbClr val="2E6D7A"/>
                </a:solidFill>
                <a:latin typeface="方正小标宋简体" panose="03000509000000000000" pitchFamily="2" charset="-122"/>
                <a:ea typeface="方正小标宋简体" panose="03000509000000000000" pitchFamily="2" charset="-122"/>
              </a:rPr>
              <a:t>国土空间总体规划</a:t>
            </a:r>
            <a:endParaRPr lang="en-GB" altLang="zh-CN" sz="4500">
              <a:solidFill>
                <a:srgbClr val="2E6D7A"/>
              </a:solidFill>
              <a:latin typeface="方正小标宋简体" panose="03000509000000000000" pitchFamily="2" charset="-122"/>
              <a:ea typeface="方正小标宋简体" panose="03000509000000000000" pitchFamily="2" charset="-122"/>
            </a:endParaRPr>
          </a:p>
          <a:p>
            <a:pPr algn="ctr"/>
            <a:r>
              <a:rPr lang="en-US" altLang="zh-CN" sz="2400">
                <a:solidFill>
                  <a:srgbClr val="2E6D7A"/>
                </a:solidFill>
                <a:latin typeface="方正小标宋简体" panose="03000509000000000000" pitchFamily="2" charset="-122"/>
                <a:ea typeface="方正小标宋简体" panose="03000509000000000000" pitchFamily="2" charset="-122"/>
              </a:rPr>
              <a:t>Wugangshi kuangjian hongshan tieshan zhulan yakou sipo yuanling</a:t>
            </a:r>
          </a:p>
          <a:p>
            <a:pPr algn="ctr"/>
            <a:r>
              <a:rPr lang="en-US" altLang="zh-CN" sz="2400">
                <a:solidFill>
                  <a:srgbClr val="2E6D7A"/>
                </a:solidFill>
                <a:latin typeface="方正小标宋简体" panose="03000509000000000000" pitchFamily="2" charset="-122"/>
                <a:ea typeface="方正小标宋简体" panose="03000509000000000000" pitchFamily="2" charset="-122"/>
              </a:rPr>
              <a:t>Jiedao guotu kongjian zongti guihua</a:t>
            </a:r>
            <a:endParaRPr lang="zh-CN" altLang="en-US" sz="2400">
              <a:solidFill>
                <a:srgbClr val="2E6D7A"/>
              </a:solidFill>
              <a:latin typeface="方正小标宋简体" panose="03000509000000000000" pitchFamily="2" charset="-122"/>
              <a:ea typeface="方正小标宋简体" panose="03000509000000000000" pitchFamily="2" charset="-122"/>
            </a:endParaRPr>
          </a:p>
        </p:txBody>
      </p:sp>
      <p:sp>
        <p:nvSpPr>
          <p:cNvPr id="9" name="文本框 8"/>
          <p:cNvSpPr txBox="1"/>
          <p:nvPr/>
        </p:nvSpPr>
        <p:spPr>
          <a:xfrm>
            <a:off x="55463" y="5404157"/>
            <a:ext cx="10691813" cy="1323439"/>
          </a:xfrm>
          <a:prstGeom prst="rect">
            <a:avLst/>
          </a:prstGeom>
          <a:noFill/>
        </p:spPr>
        <p:txBody>
          <a:bodyPr wrap="square" rtlCol="0">
            <a:spAutoFit/>
          </a:bodyPr>
          <a:lstStyle/>
          <a:p>
            <a:pPr algn="ctr"/>
            <a:r>
              <a:rPr lang="en-US" altLang="zh-CN" sz="2400">
                <a:solidFill>
                  <a:srgbClr val="2E6D7A"/>
                </a:solidFill>
                <a:latin typeface="方正小标宋简体" panose="03000509000000000000" pitchFamily="2" charset="-122"/>
                <a:ea typeface="方正小标宋简体" panose="03000509000000000000" pitchFamily="2" charset="-122"/>
              </a:rPr>
              <a:t>【2021-2035</a:t>
            </a:r>
            <a:r>
              <a:rPr lang="zh-CN" altLang="en-US" sz="2400">
                <a:solidFill>
                  <a:srgbClr val="2E6D7A"/>
                </a:solidFill>
                <a:latin typeface="方正小标宋简体" panose="03000509000000000000" pitchFamily="2" charset="-122"/>
                <a:ea typeface="方正小标宋简体" panose="03000509000000000000" pitchFamily="2" charset="-122"/>
              </a:rPr>
              <a:t>年</a:t>
            </a:r>
            <a:r>
              <a:rPr lang="en-US" altLang="zh-CN" sz="2400">
                <a:solidFill>
                  <a:srgbClr val="2E6D7A"/>
                </a:solidFill>
                <a:latin typeface="方正小标宋简体" panose="03000509000000000000" pitchFamily="2" charset="-122"/>
                <a:ea typeface="方正小标宋简体" panose="03000509000000000000" pitchFamily="2" charset="-122"/>
              </a:rPr>
              <a:t>】</a:t>
            </a:r>
          </a:p>
          <a:p>
            <a:pPr algn="ctr"/>
            <a:endParaRPr lang="en-US" altLang="zh-CN" sz="2400">
              <a:solidFill>
                <a:srgbClr val="2E6D7A"/>
              </a:solidFill>
              <a:latin typeface="方正小标宋简体" panose="03000509000000000000" pitchFamily="2" charset="-122"/>
              <a:ea typeface="方正小标宋简体" panose="03000509000000000000" pitchFamily="2" charset="-122"/>
            </a:endParaRPr>
          </a:p>
          <a:p>
            <a:pPr algn="ctr"/>
            <a:r>
              <a:rPr lang="zh-CN" altLang="en-US" sz="3200">
                <a:solidFill>
                  <a:srgbClr val="2E6D7A"/>
                </a:solidFill>
                <a:latin typeface="方正小标宋简体" panose="03000509000000000000" pitchFamily="2" charset="-122"/>
                <a:ea typeface="方正小标宋简体" panose="03000509000000000000" pitchFamily="2" charset="-122"/>
              </a:rPr>
              <a:t>（征求意见稿）</a:t>
            </a:r>
          </a:p>
        </p:txBody>
      </p:sp>
      <p:sp>
        <p:nvSpPr>
          <p:cNvPr id="12" name="文本框 11"/>
          <p:cNvSpPr txBox="1"/>
          <p:nvPr/>
        </p:nvSpPr>
        <p:spPr>
          <a:xfrm>
            <a:off x="-2" y="13183042"/>
            <a:ext cx="10691813" cy="1200329"/>
          </a:xfrm>
          <a:prstGeom prst="rect">
            <a:avLst/>
          </a:prstGeom>
          <a:noFill/>
        </p:spPr>
        <p:txBody>
          <a:bodyPr wrap="square" rtlCol="0">
            <a:spAutoFit/>
          </a:bodyPr>
          <a:lstStyle/>
          <a:p>
            <a:pPr algn="ctr"/>
            <a:r>
              <a:rPr lang="zh-CN" altLang="en-US" sz="2400">
                <a:solidFill>
                  <a:srgbClr val="2E6D7A"/>
                </a:solidFill>
                <a:latin typeface="方正小标宋简体" panose="03000509000000000000" pitchFamily="2" charset="-122"/>
                <a:ea typeface="方正小标宋简体" panose="03000509000000000000" pitchFamily="2" charset="-122"/>
              </a:rPr>
              <a:t>舞钢市矿建、红山、铁山、朱兰、垭口、寺坡、院岭</a:t>
            </a:r>
          </a:p>
          <a:p>
            <a:pPr algn="ctr"/>
            <a:r>
              <a:rPr lang="zh-CN" altLang="en-US" sz="2400">
                <a:solidFill>
                  <a:srgbClr val="2E6D7A"/>
                </a:solidFill>
                <a:latin typeface="方正小标宋简体" panose="03000509000000000000" pitchFamily="2" charset="-122"/>
                <a:ea typeface="方正小标宋简体" panose="03000509000000000000" pitchFamily="2" charset="-122"/>
              </a:rPr>
              <a:t>街道办事处</a:t>
            </a:r>
          </a:p>
          <a:p>
            <a:pPr algn="ctr"/>
            <a:r>
              <a:rPr lang="en-US" altLang="zh-CN" sz="2400">
                <a:solidFill>
                  <a:srgbClr val="2E6D7A"/>
                </a:solidFill>
                <a:latin typeface="方正小标宋简体" panose="03000509000000000000" pitchFamily="2" charset="-122"/>
                <a:ea typeface="方正小标宋简体" panose="03000509000000000000" pitchFamily="2" charset="-122"/>
              </a:rPr>
              <a:t>2026</a:t>
            </a:r>
            <a:r>
              <a:rPr lang="zh-CN" altLang="en-US" sz="2400">
                <a:solidFill>
                  <a:srgbClr val="2E6D7A"/>
                </a:solidFill>
                <a:latin typeface="方正小标宋简体" panose="03000509000000000000" pitchFamily="2" charset="-122"/>
                <a:ea typeface="方正小标宋简体" panose="03000509000000000000" pitchFamily="2" charset="-122"/>
              </a:rPr>
              <a:t>年</a:t>
            </a:r>
            <a:r>
              <a:rPr lang="en-US" altLang="zh-CN" sz="2400">
                <a:solidFill>
                  <a:srgbClr val="2E6D7A"/>
                </a:solidFill>
                <a:latin typeface="方正小标宋简体" panose="03000509000000000000" pitchFamily="2" charset="-122"/>
                <a:ea typeface="方正小标宋简体" panose="03000509000000000000" pitchFamily="2" charset="-122"/>
              </a:rPr>
              <a:t>01</a:t>
            </a:r>
            <a:r>
              <a:rPr lang="zh-CN" altLang="en-US" sz="2400">
                <a:solidFill>
                  <a:srgbClr val="2E6D7A"/>
                </a:solidFill>
                <a:latin typeface="方正小标宋简体" panose="03000509000000000000" pitchFamily="2" charset="-122"/>
                <a:ea typeface="方正小标宋简体" panose="03000509000000000000" pitchFamily="2" charset="-122"/>
              </a:rPr>
              <a:t>月</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8227" y="0"/>
            <a:ext cx="10700040" cy="15119350"/>
          </a:xfrm>
          <a:prstGeom prst="rect">
            <a:avLst/>
          </a:prstGeom>
          <a:solidFill>
            <a:srgbClr val="C04870">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81306" y="1042774"/>
            <a:ext cx="4292600" cy="769441"/>
          </a:xfrm>
          <a:prstGeom prst="rect">
            <a:avLst/>
          </a:prstGeom>
          <a:noFill/>
        </p:spPr>
        <p:txBody>
          <a:bodyPr wrap="square" rtlCol="0">
            <a:spAutoFit/>
          </a:bodyPr>
          <a:lstStyle/>
          <a:p>
            <a:r>
              <a:rPr lang="en-US" altLang="zh-CN" sz="4400" b="1">
                <a:solidFill>
                  <a:srgbClr val="923667"/>
                </a:solidFill>
                <a:latin typeface="方正小标宋简体" panose="03000509000000000000" pitchFamily="2" charset="-122"/>
                <a:ea typeface="方正小标宋简体" panose="03000509000000000000" pitchFamily="2" charset="-122"/>
              </a:rPr>
              <a:t>2.3 </a:t>
            </a:r>
            <a:r>
              <a:rPr lang="zh-CN" altLang="en-US" sz="4400" b="1">
                <a:solidFill>
                  <a:srgbClr val="923667"/>
                </a:solidFill>
                <a:latin typeface="方正小标宋简体" panose="03000509000000000000" pitchFamily="2" charset="-122"/>
                <a:ea typeface="方正小标宋简体" panose="03000509000000000000" pitchFamily="2" charset="-122"/>
              </a:rPr>
              <a:t>发展规模</a:t>
            </a:r>
            <a:endParaRPr lang="zh-CN" altLang="en-US" sz="4000" b="1">
              <a:solidFill>
                <a:srgbClr val="923667"/>
              </a:solidFill>
              <a:latin typeface="方正小标宋简体" panose="03000509000000000000" pitchFamily="2" charset="-122"/>
              <a:ea typeface="方正小标宋简体" panose="03000509000000000000" pitchFamily="2" charset="-122"/>
            </a:endParaRPr>
          </a:p>
        </p:txBody>
      </p:sp>
      <p:cxnSp>
        <p:nvCxnSpPr>
          <p:cNvPr id="7" name="直接连接符 6"/>
          <p:cNvCxnSpPr/>
          <p:nvPr/>
        </p:nvCxnSpPr>
        <p:spPr>
          <a:xfrm>
            <a:off x="8227" y="1896754"/>
            <a:ext cx="10602913" cy="0"/>
          </a:xfrm>
          <a:prstGeom prst="line">
            <a:avLst/>
          </a:prstGeom>
          <a:ln w="127000">
            <a:gradFill flip="none" rotWithShape="1">
              <a:gsLst>
                <a:gs pos="25000">
                  <a:schemeClr val="accent1">
                    <a:lumMod val="5000"/>
                    <a:lumOff val="95000"/>
                    <a:alpha val="19000"/>
                  </a:schemeClr>
                </a:gs>
                <a:gs pos="100000">
                  <a:srgbClr val="923667"/>
                </a:gs>
              </a:gsLst>
              <a:path path="circle">
                <a:fillToRect l="100000" t="100000"/>
              </a:path>
              <a:tileRect r="-100000" b="-100000"/>
            </a:gradFill>
          </a:ln>
        </p:spPr>
        <p:style>
          <a:lnRef idx="2">
            <a:schemeClr val="accent1"/>
          </a:lnRef>
          <a:fillRef idx="0">
            <a:schemeClr val="accent1"/>
          </a:fillRef>
          <a:effectRef idx="1">
            <a:schemeClr val="accent1"/>
          </a:effectRef>
          <a:fontRef idx="minor">
            <a:schemeClr val="tx1"/>
          </a:fontRef>
        </p:style>
      </p:cxnSp>
      <p:sp>
        <p:nvSpPr>
          <p:cNvPr id="8" name="文本框 7"/>
          <p:cNvSpPr txBox="1"/>
          <p:nvPr/>
        </p:nvSpPr>
        <p:spPr>
          <a:xfrm>
            <a:off x="673100" y="2124442"/>
            <a:ext cx="9779000" cy="1178528"/>
          </a:xfrm>
          <a:prstGeom prst="rect">
            <a:avLst/>
          </a:prstGeom>
          <a:noFill/>
        </p:spPr>
        <p:txBody>
          <a:bodyPr wrap="square" rtlCol="0">
            <a:spAutoFit/>
          </a:bodyPr>
          <a:lstStyle/>
          <a:p>
            <a:pPr>
              <a:lnSpc>
                <a:spcPct val="150000"/>
              </a:lnSpc>
            </a:pPr>
            <a:r>
              <a:rPr lang="zh-CN" altLang="en-US" sz="2500" b="1">
                <a:solidFill>
                  <a:srgbClr val="923667"/>
                </a:solidFill>
                <a:latin typeface="微软雅黑" panose="020B0503020204020204" pitchFamily="34" charset="-122"/>
                <a:ea typeface="微软雅黑" panose="020B0503020204020204" pitchFamily="34" charset="-122"/>
              </a:rPr>
              <a:t>规划至</a:t>
            </a:r>
            <a:r>
              <a:rPr lang="en-US" altLang="zh-CN" sz="2500" b="1">
                <a:solidFill>
                  <a:srgbClr val="923667"/>
                </a:solidFill>
                <a:latin typeface="微软雅黑" panose="020B0503020204020204" pitchFamily="34" charset="-122"/>
                <a:ea typeface="微软雅黑" panose="020B0503020204020204" pitchFamily="34" charset="-122"/>
              </a:rPr>
              <a:t>2025</a:t>
            </a:r>
            <a:r>
              <a:rPr lang="zh-CN" altLang="en-US" sz="2500" b="1">
                <a:solidFill>
                  <a:srgbClr val="923667"/>
                </a:solidFill>
                <a:latin typeface="微软雅黑" panose="020B0503020204020204" pitchFamily="34" charset="-122"/>
                <a:ea typeface="微软雅黑" panose="020B0503020204020204" pitchFamily="34" charset="-122"/>
              </a:rPr>
              <a:t>年，常住人口规模为</a:t>
            </a:r>
            <a:r>
              <a:rPr lang="en-US" altLang="zh-CN" sz="2500" b="1">
                <a:solidFill>
                  <a:srgbClr val="923667"/>
                </a:solidFill>
                <a:latin typeface="微软雅黑" panose="020B0503020204020204" pitchFamily="34" charset="-122"/>
                <a:ea typeface="微软雅黑" panose="020B0503020204020204" pitchFamily="34" charset="-122"/>
              </a:rPr>
              <a:t>13.37</a:t>
            </a:r>
            <a:r>
              <a:rPr lang="zh-CN" altLang="en-US" sz="2500" b="1">
                <a:solidFill>
                  <a:srgbClr val="923667"/>
                </a:solidFill>
                <a:latin typeface="微软雅黑" panose="020B0503020204020204" pitchFamily="34" charset="-122"/>
                <a:ea typeface="微软雅黑" panose="020B0503020204020204" pitchFamily="34" charset="-122"/>
              </a:rPr>
              <a:t>万人，城镇化率为</a:t>
            </a:r>
            <a:r>
              <a:rPr lang="en-US" altLang="zh-CN" sz="2500" b="1">
                <a:solidFill>
                  <a:srgbClr val="923667"/>
                </a:solidFill>
                <a:latin typeface="微软雅黑" panose="020B0503020204020204" pitchFamily="34" charset="-122"/>
                <a:ea typeface="微软雅黑" panose="020B0503020204020204" pitchFamily="34" charset="-122"/>
              </a:rPr>
              <a:t>78%</a:t>
            </a:r>
            <a:r>
              <a:rPr lang="zh-CN" altLang="en-US" sz="2500" b="1">
                <a:solidFill>
                  <a:srgbClr val="923667"/>
                </a:solidFill>
                <a:latin typeface="微软雅黑" panose="020B0503020204020204" pitchFamily="34" charset="-122"/>
                <a:ea typeface="微软雅黑" panose="020B0503020204020204" pitchFamily="34" charset="-122"/>
              </a:rPr>
              <a:t>。</a:t>
            </a:r>
            <a:endParaRPr lang="zh-CN" altLang="en-US" sz="2500">
              <a:solidFill>
                <a:srgbClr val="923667"/>
              </a:solidFill>
              <a:latin typeface="微软雅黑" panose="020B0503020204020204" pitchFamily="34" charset="-122"/>
              <a:ea typeface="微软雅黑" panose="020B0503020204020204" pitchFamily="34" charset="-122"/>
            </a:endParaRPr>
          </a:p>
          <a:p>
            <a:pPr>
              <a:lnSpc>
                <a:spcPct val="150000"/>
              </a:lnSpc>
            </a:pPr>
            <a:r>
              <a:rPr lang="zh-CN" altLang="en-US" sz="2500" b="1">
                <a:solidFill>
                  <a:srgbClr val="923667"/>
                </a:solidFill>
                <a:latin typeface="微软雅黑" panose="020B0503020204020204" pitchFamily="34" charset="-122"/>
                <a:ea typeface="微软雅黑" panose="020B0503020204020204" pitchFamily="34" charset="-122"/>
              </a:rPr>
              <a:t>规划至</a:t>
            </a:r>
            <a:r>
              <a:rPr lang="en-US" altLang="zh-CN" sz="2500" b="1">
                <a:solidFill>
                  <a:srgbClr val="923667"/>
                </a:solidFill>
                <a:latin typeface="微软雅黑" panose="020B0503020204020204" pitchFamily="34" charset="-122"/>
                <a:ea typeface="微软雅黑" panose="020B0503020204020204" pitchFamily="34" charset="-122"/>
              </a:rPr>
              <a:t>2035</a:t>
            </a:r>
            <a:r>
              <a:rPr lang="zh-CN" altLang="en-US" sz="2500" b="1">
                <a:solidFill>
                  <a:srgbClr val="923667"/>
                </a:solidFill>
                <a:latin typeface="微软雅黑" panose="020B0503020204020204" pitchFamily="34" charset="-122"/>
                <a:ea typeface="微软雅黑" panose="020B0503020204020204" pitchFamily="34" charset="-122"/>
              </a:rPr>
              <a:t>年，常住人口为</a:t>
            </a:r>
            <a:r>
              <a:rPr lang="en-US" altLang="zh-CN" sz="2500" b="1">
                <a:solidFill>
                  <a:srgbClr val="923667"/>
                </a:solidFill>
                <a:latin typeface="微软雅黑" panose="020B0503020204020204" pitchFamily="34" charset="-122"/>
                <a:ea typeface="微软雅黑" panose="020B0503020204020204" pitchFamily="34" charset="-122"/>
              </a:rPr>
              <a:t>14.05</a:t>
            </a:r>
            <a:r>
              <a:rPr lang="zh-CN" altLang="en-US" sz="2500" b="1">
                <a:solidFill>
                  <a:srgbClr val="923667"/>
                </a:solidFill>
                <a:latin typeface="微软雅黑" panose="020B0503020204020204" pitchFamily="34" charset="-122"/>
                <a:ea typeface="微软雅黑" panose="020B0503020204020204" pitchFamily="34" charset="-122"/>
              </a:rPr>
              <a:t>万人，城镇化率为</a:t>
            </a:r>
            <a:r>
              <a:rPr lang="en-US" altLang="zh-CN" sz="2500" b="1">
                <a:solidFill>
                  <a:srgbClr val="923667"/>
                </a:solidFill>
                <a:latin typeface="微软雅黑" panose="020B0503020204020204" pitchFamily="34" charset="-122"/>
                <a:ea typeface="微软雅黑" panose="020B0503020204020204" pitchFamily="34" charset="-122"/>
              </a:rPr>
              <a:t>80%</a:t>
            </a:r>
            <a:r>
              <a:rPr lang="zh-CN" altLang="en-US" sz="2500" b="1">
                <a:solidFill>
                  <a:srgbClr val="923667"/>
                </a:solidFill>
                <a:latin typeface="微软雅黑" panose="020B0503020204020204" pitchFamily="34" charset="-122"/>
                <a:ea typeface="微软雅黑" panose="020B0503020204020204" pitchFamily="34" charset="-122"/>
              </a:rPr>
              <a:t>。</a:t>
            </a:r>
            <a:endParaRPr lang="zh-CN" altLang="en-US" sz="2500">
              <a:solidFill>
                <a:srgbClr val="923667"/>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C52FDD98-283A-58B9-456D-3CAA328BEEF3}"/>
              </a:ext>
            </a:extLst>
          </p:cNvPr>
          <p:cNvPicPr>
            <a:picLocks noChangeAspect="1"/>
          </p:cNvPicPr>
          <p:nvPr/>
        </p:nvPicPr>
        <p:blipFill>
          <a:blip r:embed="rId2"/>
          <a:srcRect b="1115"/>
          <a:stretch>
            <a:fillRect/>
          </a:stretch>
        </p:blipFill>
        <p:spPr>
          <a:xfrm>
            <a:off x="0" y="0"/>
            <a:ext cx="10691813" cy="15119350"/>
          </a:xfrm>
          <a:prstGeom prst="rect">
            <a:avLst/>
          </a:prstGeom>
        </p:spPr>
      </p:pic>
      <p:sp>
        <p:nvSpPr>
          <p:cNvPr id="16" name="矩形 15"/>
          <p:cNvSpPr/>
          <p:nvPr/>
        </p:nvSpPr>
        <p:spPr>
          <a:xfrm>
            <a:off x="35718" y="0"/>
            <a:ext cx="10691813" cy="15119350"/>
          </a:xfrm>
          <a:prstGeom prst="rect">
            <a:avLst/>
          </a:prstGeom>
          <a:gradFill flip="none" rotWithShape="1">
            <a:gsLst>
              <a:gs pos="25000">
                <a:schemeClr val="accent1">
                  <a:lumMod val="5000"/>
                  <a:lumOff val="95000"/>
                  <a:alpha val="19000"/>
                </a:schemeClr>
              </a:gs>
              <a:gs pos="100000">
                <a:srgbClr val="3B937C"/>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7125550" y="7826386"/>
            <a:ext cx="4124528" cy="3154710"/>
          </a:xfrm>
          <a:prstGeom prst="rect">
            <a:avLst/>
          </a:prstGeom>
          <a:noFill/>
        </p:spPr>
        <p:txBody>
          <a:bodyPr wrap="square" rtlCol="0">
            <a:spAutoFit/>
          </a:bodyPr>
          <a:lstStyle/>
          <a:p>
            <a:r>
              <a:rPr lang="zh-CN" altLang="en-US" sz="19900">
                <a:solidFill>
                  <a:schemeClr val="bg1"/>
                </a:solidFill>
                <a:latin typeface="方正小标宋简体" panose="03000509000000000000" pitchFamily="2" charset="-122"/>
                <a:ea typeface="方正小标宋简体" panose="03000509000000000000" pitchFamily="2" charset="-122"/>
              </a:rPr>
              <a:t>叁</a:t>
            </a:r>
          </a:p>
        </p:txBody>
      </p:sp>
      <p:sp>
        <p:nvSpPr>
          <p:cNvPr id="13" name="文本框 12"/>
          <p:cNvSpPr txBox="1"/>
          <p:nvPr/>
        </p:nvSpPr>
        <p:spPr>
          <a:xfrm>
            <a:off x="6747499" y="10803096"/>
            <a:ext cx="3397718" cy="830997"/>
          </a:xfrm>
          <a:prstGeom prst="rect">
            <a:avLst/>
          </a:prstGeom>
          <a:noFill/>
        </p:spPr>
        <p:txBody>
          <a:bodyPr wrap="square" rtlCol="0">
            <a:spAutoFit/>
          </a:bodyPr>
          <a:lstStyle/>
          <a:p>
            <a:r>
              <a:rPr lang="zh-CN" altLang="en-US" sz="4800" spc="300">
                <a:solidFill>
                  <a:schemeClr val="bg1"/>
                </a:solidFill>
                <a:latin typeface="方正小标宋简体" panose="03000509000000000000" pitchFamily="2" charset="-122"/>
                <a:ea typeface="方正小标宋简体" panose="03000509000000000000" pitchFamily="2" charset="-122"/>
              </a:rPr>
              <a:t>总体格局</a:t>
            </a:r>
          </a:p>
        </p:txBody>
      </p:sp>
      <p:sp>
        <p:nvSpPr>
          <p:cNvPr id="14" name="文本框 13"/>
          <p:cNvSpPr txBox="1"/>
          <p:nvPr/>
        </p:nvSpPr>
        <p:spPr>
          <a:xfrm>
            <a:off x="7305764" y="11603564"/>
            <a:ext cx="3031958" cy="2601546"/>
          </a:xfrm>
          <a:prstGeom prst="rect">
            <a:avLst/>
          </a:prstGeom>
          <a:noFill/>
        </p:spPr>
        <p:txBody>
          <a:bodyPr wrap="square" rtlCol="0">
            <a:spAutoFit/>
          </a:bodyPr>
          <a:lstStyle/>
          <a:p>
            <a:pPr>
              <a:lnSpc>
                <a:spcPct val="150000"/>
              </a:lnSpc>
            </a:pPr>
            <a:r>
              <a:rPr lang="en-US" altLang="zh-CN" sz="2800">
                <a:solidFill>
                  <a:schemeClr val="bg1"/>
                </a:solidFill>
                <a:latin typeface="微软雅黑" panose="020B0503020204020204" pitchFamily="34" charset="-122"/>
                <a:ea typeface="微软雅黑" panose="020B0503020204020204" pitchFamily="34" charset="-122"/>
              </a:rPr>
              <a:t>3.1</a:t>
            </a:r>
            <a:r>
              <a:rPr lang="zh-CN" altLang="en-US" sz="2800">
                <a:solidFill>
                  <a:schemeClr val="bg1"/>
                </a:solidFill>
                <a:latin typeface="微软雅黑" panose="020B0503020204020204" pitchFamily="34" charset="-122"/>
                <a:ea typeface="微软雅黑" panose="020B0503020204020204" pitchFamily="34" charset="-122"/>
              </a:rPr>
              <a:t> 底线管控</a:t>
            </a:r>
            <a:endParaRPr lang="en-US" altLang="zh-CN" sz="280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2800">
                <a:solidFill>
                  <a:schemeClr val="bg1"/>
                </a:solidFill>
                <a:latin typeface="微软雅黑" panose="020B0503020204020204" pitchFamily="34" charset="-122"/>
                <a:ea typeface="微软雅黑" panose="020B0503020204020204" pitchFamily="34" charset="-122"/>
              </a:rPr>
              <a:t>3.2 </a:t>
            </a:r>
            <a:r>
              <a:rPr lang="zh-CN" altLang="en-US" sz="2800">
                <a:solidFill>
                  <a:schemeClr val="bg1"/>
                </a:solidFill>
                <a:latin typeface="微软雅黑" panose="020B0503020204020204" pitchFamily="34" charset="-122"/>
                <a:ea typeface="微软雅黑" panose="020B0503020204020204" pitchFamily="34" charset="-122"/>
              </a:rPr>
              <a:t>国土空间格局</a:t>
            </a:r>
            <a:endParaRPr lang="en-US" altLang="zh-CN" sz="280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2800">
                <a:solidFill>
                  <a:schemeClr val="bg1"/>
                </a:solidFill>
                <a:latin typeface="微软雅黑" panose="020B0503020204020204" pitchFamily="34" charset="-122"/>
                <a:ea typeface="微软雅黑" panose="020B0503020204020204" pitchFamily="34" charset="-122"/>
              </a:rPr>
              <a:t>3.3 </a:t>
            </a:r>
            <a:r>
              <a:rPr lang="zh-CN" altLang="en-US" sz="2800">
                <a:solidFill>
                  <a:schemeClr val="bg1"/>
                </a:solidFill>
                <a:latin typeface="微软雅黑" panose="020B0503020204020204" pitchFamily="34" charset="-122"/>
                <a:ea typeface="微软雅黑" panose="020B0503020204020204" pitchFamily="34" charset="-122"/>
              </a:rPr>
              <a:t>农业发展格局</a:t>
            </a:r>
            <a:endParaRPr lang="en-US" altLang="zh-CN" sz="280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2800">
                <a:solidFill>
                  <a:schemeClr val="bg1"/>
                </a:solidFill>
                <a:latin typeface="微软雅黑" panose="020B0503020204020204" pitchFamily="34" charset="-122"/>
                <a:ea typeface="微软雅黑" panose="020B0503020204020204" pitchFamily="34" charset="-122"/>
              </a:rPr>
              <a:t>3.4 </a:t>
            </a:r>
            <a:r>
              <a:rPr lang="zh-CN" altLang="en-US" sz="2800">
                <a:solidFill>
                  <a:schemeClr val="bg1"/>
                </a:solidFill>
                <a:latin typeface="微软雅黑" panose="020B0503020204020204" pitchFamily="34" charset="-122"/>
                <a:ea typeface="微软雅黑" panose="020B0503020204020204" pitchFamily="34" charset="-122"/>
              </a:rPr>
              <a:t>村庄分类格局</a:t>
            </a:r>
            <a:endParaRPr lang="en-US" altLang="zh-CN" sz="2800">
              <a:solidFill>
                <a:schemeClr val="bg1"/>
              </a:solidFill>
              <a:latin typeface="微软雅黑" panose="020B0503020204020204" pitchFamily="34" charset="-122"/>
              <a:ea typeface="微软雅黑" panose="020B0503020204020204" pitchFamily="34" charset="-122"/>
            </a:endParaRPr>
          </a:p>
        </p:txBody>
      </p:sp>
      <p:sp>
        <p:nvSpPr>
          <p:cNvPr id="15" name="矩形 3"/>
          <p:cNvSpPr/>
          <p:nvPr/>
        </p:nvSpPr>
        <p:spPr>
          <a:xfrm>
            <a:off x="6599974" y="10868912"/>
            <a:ext cx="224367" cy="224367"/>
          </a:xfrm>
          <a:custGeom>
            <a:avLst/>
            <a:gdLst>
              <a:gd name="connsiteX0" fmla="*/ 0 w 224367"/>
              <a:gd name="connsiteY0" fmla="*/ 0 h 224367"/>
              <a:gd name="connsiteX1" fmla="*/ 224367 w 224367"/>
              <a:gd name="connsiteY1" fmla="*/ 0 h 224367"/>
              <a:gd name="connsiteX2" fmla="*/ 224367 w 224367"/>
              <a:gd name="connsiteY2" fmla="*/ 224367 h 224367"/>
              <a:gd name="connsiteX3" fmla="*/ 0 w 224367"/>
              <a:gd name="connsiteY3" fmla="*/ 224367 h 224367"/>
              <a:gd name="connsiteX4" fmla="*/ 0 w 224367"/>
              <a:gd name="connsiteY4" fmla="*/ 0 h 224367"/>
              <a:gd name="connsiteX0-1" fmla="*/ 0 w 224367"/>
              <a:gd name="connsiteY0-2" fmla="*/ 0 h 224367"/>
              <a:gd name="connsiteX1-3" fmla="*/ 224367 w 224367"/>
              <a:gd name="connsiteY1-4" fmla="*/ 0 h 224367"/>
              <a:gd name="connsiteX2-5" fmla="*/ 111655 w 224367"/>
              <a:gd name="connsiteY2-6" fmla="*/ 106892 h 224367"/>
              <a:gd name="connsiteX3-7" fmla="*/ 0 w 224367"/>
              <a:gd name="connsiteY3-8" fmla="*/ 224367 h 224367"/>
              <a:gd name="connsiteX4-9" fmla="*/ 0 w 224367"/>
              <a:gd name="connsiteY4-10" fmla="*/ 0 h 22436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4367" h="224367">
                <a:moveTo>
                  <a:pt x="0" y="0"/>
                </a:moveTo>
                <a:lnTo>
                  <a:pt x="224367" y="0"/>
                </a:lnTo>
                <a:lnTo>
                  <a:pt x="111655" y="106892"/>
                </a:lnTo>
                <a:lnTo>
                  <a:pt x="0" y="224367"/>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1306" y="1042774"/>
            <a:ext cx="4292600" cy="769441"/>
          </a:xfrm>
          <a:prstGeom prst="rect">
            <a:avLst/>
          </a:prstGeom>
          <a:noFill/>
        </p:spPr>
        <p:txBody>
          <a:bodyPr wrap="square" rtlCol="0">
            <a:spAutoFit/>
          </a:bodyPr>
          <a:lstStyle/>
          <a:p>
            <a:r>
              <a:rPr lang="en-US" altLang="zh-CN" sz="4400" b="1">
                <a:solidFill>
                  <a:srgbClr val="3B937C"/>
                </a:solidFill>
                <a:latin typeface="方正小标宋简体" panose="03000509000000000000" pitchFamily="2" charset="-122"/>
                <a:ea typeface="方正小标宋简体" panose="03000509000000000000" pitchFamily="2" charset="-122"/>
              </a:rPr>
              <a:t>3.1 </a:t>
            </a:r>
            <a:r>
              <a:rPr lang="zh-CN" altLang="en-US" sz="4400" b="1">
                <a:solidFill>
                  <a:srgbClr val="3B937C"/>
                </a:solidFill>
                <a:latin typeface="方正小标宋简体" panose="03000509000000000000" pitchFamily="2" charset="-122"/>
                <a:ea typeface="方正小标宋简体" panose="03000509000000000000" pitchFamily="2" charset="-122"/>
              </a:rPr>
              <a:t>底线管控</a:t>
            </a:r>
            <a:endParaRPr lang="zh-CN" altLang="en-US" sz="4000" b="1">
              <a:solidFill>
                <a:srgbClr val="3B937C"/>
              </a:solidFill>
              <a:latin typeface="方正小标宋简体" panose="03000509000000000000" pitchFamily="2" charset="-122"/>
              <a:ea typeface="方正小标宋简体" panose="03000509000000000000" pitchFamily="2" charset="-122"/>
            </a:endParaRPr>
          </a:p>
        </p:txBody>
      </p:sp>
      <p:cxnSp>
        <p:nvCxnSpPr>
          <p:cNvPr id="5" name="直接连接符 4"/>
          <p:cNvCxnSpPr/>
          <p:nvPr/>
        </p:nvCxnSpPr>
        <p:spPr>
          <a:xfrm>
            <a:off x="8227" y="1896754"/>
            <a:ext cx="10602913" cy="0"/>
          </a:xfrm>
          <a:prstGeom prst="line">
            <a:avLst/>
          </a:prstGeom>
          <a:ln w="127000">
            <a:gradFill flip="none" rotWithShape="1">
              <a:gsLst>
                <a:gs pos="25000">
                  <a:schemeClr val="accent1">
                    <a:lumMod val="5000"/>
                    <a:lumOff val="95000"/>
                    <a:alpha val="19000"/>
                  </a:schemeClr>
                </a:gs>
                <a:gs pos="100000">
                  <a:srgbClr val="3B937C"/>
                </a:gs>
              </a:gsLst>
              <a:path path="circle">
                <a:fillToRect l="100000" t="100000"/>
              </a:path>
              <a:tileRect r="-100000" b="-100000"/>
            </a:gradFill>
          </a:ln>
        </p:spPr>
        <p:style>
          <a:lnRef idx="2">
            <a:schemeClr val="accent1"/>
          </a:lnRef>
          <a:fillRef idx="0">
            <a:schemeClr val="accent1"/>
          </a:fillRef>
          <a:effectRef idx="1">
            <a:schemeClr val="accent1"/>
          </a:effectRef>
          <a:fontRef idx="minor">
            <a:schemeClr val="tx1"/>
          </a:fontRef>
        </p:style>
      </p:cxnSp>
      <p:sp>
        <p:nvSpPr>
          <p:cNvPr id="11" name="文本框 10"/>
          <p:cNvSpPr txBox="1"/>
          <p:nvPr/>
        </p:nvSpPr>
        <p:spPr>
          <a:xfrm>
            <a:off x="0" y="1896754"/>
            <a:ext cx="10521811" cy="1014730"/>
          </a:xfrm>
          <a:prstGeom prst="rect">
            <a:avLst/>
          </a:prstGeom>
          <a:noFill/>
        </p:spPr>
        <p:txBody>
          <a:bodyPr wrap="square" rtlCol="0">
            <a:spAutoFit/>
          </a:bodyPr>
          <a:lstStyle/>
          <a:p>
            <a:pPr>
              <a:lnSpc>
                <a:spcPct val="120000"/>
              </a:lnSpc>
            </a:pPr>
            <a:r>
              <a:rPr lang="zh-CN" altLang="en-US" sz="2500" b="1">
                <a:solidFill>
                  <a:srgbClr val="398695"/>
                </a:solidFill>
                <a:latin typeface="微软雅黑" panose="020B0503020204020204" pitchFamily="34" charset="-122"/>
                <a:ea typeface="微软雅黑" panose="020B0503020204020204" pitchFamily="34" charset="-122"/>
              </a:rPr>
              <a:t>       </a:t>
            </a:r>
            <a:r>
              <a:rPr lang="zh-CN" altLang="en-US" sz="2500" b="1">
                <a:solidFill>
                  <a:srgbClr val="3B937C"/>
                </a:solidFill>
                <a:latin typeface="微软雅黑" panose="020B0503020204020204" pitchFamily="34" charset="-122"/>
                <a:ea typeface="微软雅黑" panose="020B0503020204020204" pitchFamily="34" charset="-122"/>
              </a:rPr>
              <a:t>永久基本农田保护目标</a:t>
            </a:r>
            <a:r>
              <a:rPr lang="en-US" altLang="zh-CN" sz="2500" b="1">
                <a:solidFill>
                  <a:srgbClr val="3B937C"/>
                </a:solidFill>
                <a:latin typeface="微软雅黑" panose="020B0503020204020204" pitchFamily="34" charset="-122"/>
                <a:ea typeface="微软雅黑" panose="020B0503020204020204" pitchFamily="34" charset="-122"/>
              </a:rPr>
              <a:t>991.76</a:t>
            </a:r>
            <a:r>
              <a:rPr lang="zh-CN" altLang="en-US" sz="2500" b="1">
                <a:solidFill>
                  <a:srgbClr val="3B937C"/>
                </a:solidFill>
                <a:latin typeface="微软雅黑" panose="020B0503020204020204" pitchFamily="34" charset="-122"/>
                <a:ea typeface="微软雅黑" panose="020B0503020204020204" pitchFamily="34" charset="-122"/>
              </a:rPr>
              <a:t>公顷，耕地保护目标</a:t>
            </a:r>
            <a:r>
              <a:rPr lang="en-US" altLang="zh-CN" sz="2500" b="1">
                <a:solidFill>
                  <a:srgbClr val="3B937C"/>
                </a:solidFill>
                <a:latin typeface="微软雅黑" panose="020B0503020204020204" pitchFamily="34" charset="-122"/>
                <a:ea typeface="微软雅黑" panose="020B0503020204020204" pitchFamily="34" charset="-122"/>
              </a:rPr>
              <a:t>1549.83</a:t>
            </a:r>
            <a:r>
              <a:rPr lang="zh-CN" altLang="en-US" sz="2500" b="1">
                <a:solidFill>
                  <a:srgbClr val="3B937C"/>
                </a:solidFill>
                <a:latin typeface="微软雅黑" panose="020B0503020204020204" pitchFamily="34" charset="-122"/>
                <a:ea typeface="微软雅黑" panose="020B0503020204020204" pitchFamily="34" charset="-122"/>
              </a:rPr>
              <a:t>公顷，城镇开发边界规模</a:t>
            </a:r>
            <a:r>
              <a:rPr lang="en-US" altLang="zh-CN" sz="2500" b="1">
                <a:solidFill>
                  <a:srgbClr val="3B937C"/>
                </a:solidFill>
                <a:latin typeface="微软雅黑" panose="020B0503020204020204" pitchFamily="34" charset="-122"/>
                <a:ea typeface="微软雅黑" panose="020B0503020204020204" pitchFamily="34" charset="-122"/>
              </a:rPr>
              <a:t>29.85</a:t>
            </a:r>
            <a:r>
              <a:rPr lang="zh-CN" altLang="en-US" sz="2500" b="1">
                <a:solidFill>
                  <a:srgbClr val="3B937C"/>
                </a:solidFill>
                <a:latin typeface="微软雅黑" panose="020B0503020204020204" pitchFamily="34" charset="-122"/>
                <a:ea typeface="微软雅黑" panose="020B0503020204020204" pitchFamily="34" charset="-122"/>
              </a:rPr>
              <a:t>公顷，村庄建设边界面积</a:t>
            </a:r>
            <a:r>
              <a:rPr lang="en-US" altLang="zh-CN" sz="2500" b="1">
                <a:solidFill>
                  <a:srgbClr val="3B937C"/>
                </a:solidFill>
                <a:latin typeface="微软雅黑" panose="020B0503020204020204" pitchFamily="34" charset="-122"/>
                <a:ea typeface="微软雅黑" panose="020B0503020204020204" pitchFamily="34" charset="-122"/>
              </a:rPr>
              <a:t>314.88</a:t>
            </a:r>
            <a:r>
              <a:rPr lang="zh-CN" altLang="en-US" sz="2500" b="1">
                <a:solidFill>
                  <a:srgbClr val="3B937C"/>
                </a:solidFill>
                <a:latin typeface="微软雅黑" panose="020B0503020204020204" pitchFamily="34" charset="-122"/>
                <a:ea typeface="微软雅黑" panose="020B0503020204020204" pitchFamily="34" charset="-122"/>
              </a:rPr>
              <a:t>公顷。</a:t>
            </a:r>
            <a:endParaRPr lang="zh-CN" altLang="en-US" sz="2400">
              <a:solidFill>
                <a:srgbClr val="3B937C"/>
              </a:solidFill>
              <a:latin typeface="微软雅黑" panose="020B0503020204020204" pitchFamily="34" charset="-122"/>
              <a:ea typeface="微软雅黑" panose="020B0503020204020204" pitchFamily="34" charset="-122"/>
            </a:endParaRPr>
          </a:p>
        </p:txBody>
      </p:sp>
      <p:pic>
        <p:nvPicPr>
          <p:cNvPr id="6" name="图片 5">
            <a:extLst>
              <a:ext uri="{FF2B5EF4-FFF2-40B4-BE49-F238E27FC236}">
                <a16:creationId xmlns:a16="http://schemas.microsoft.com/office/drawing/2014/main" id="{A18BE353-B867-4429-E9C1-CA49B80DE2A0}"/>
              </a:ext>
            </a:extLst>
          </p:cNvPr>
          <p:cNvPicPr>
            <a:picLocks noChangeAspect="1"/>
          </p:cNvPicPr>
          <p:nvPr/>
        </p:nvPicPr>
        <p:blipFill>
          <a:blip r:embed="rId2"/>
          <a:stretch>
            <a:fillRect/>
          </a:stretch>
        </p:blipFill>
        <p:spPr>
          <a:xfrm>
            <a:off x="162408" y="3203575"/>
            <a:ext cx="10521811" cy="1186396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1306" y="1042774"/>
            <a:ext cx="4893650" cy="769441"/>
          </a:xfrm>
          <a:prstGeom prst="rect">
            <a:avLst/>
          </a:prstGeom>
          <a:noFill/>
        </p:spPr>
        <p:txBody>
          <a:bodyPr wrap="square" rtlCol="0">
            <a:spAutoFit/>
          </a:bodyPr>
          <a:lstStyle/>
          <a:p>
            <a:r>
              <a:rPr lang="en-US" altLang="zh-CN" sz="4400" b="1">
                <a:solidFill>
                  <a:srgbClr val="3B937C"/>
                </a:solidFill>
                <a:latin typeface="方正小标宋简体" panose="03000509000000000000" pitchFamily="2" charset="-122"/>
                <a:ea typeface="方正小标宋简体" panose="03000509000000000000" pitchFamily="2" charset="-122"/>
              </a:rPr>
              <a:t>3.2 </a:t>
            </a:r>
            <a:r>
              <a:rPr lang="zh-CN" altLang="en-US" sz="4400" b="1">
                <a:solidFill>
                  <a:srgbClr val="3B937C"/>
                </a:solidFill>
                <a:latin typeface="方正小标宋简体" panose="03000509000000000000" pitchFamily="2" charset="-122"/>
                <a:ea typeface="方正小标宋简体" panose="03000509000000000000" pitchFamily="2" charset="-122"/>
              </a:rPr>
              <a:t>国土空间格局</a:t>
            </a:r>
            <a:endParaRPr lang="zh-CN" altLang="en-US" sz="4000" b="1">
              <a:solidFill>
                <a:srgbClr val="3B937C"/>
              </a:solidFill>
              <a:latin typeface="方正小标宋简体" panose="03000509000000000000" pitchFamily="2" charset="-122"/>
              <a:ea typeface="方正小标宋简体" panose="03000509000000000000" pitchFamily="2" charset="-122"/>
            </a:endParaRPr>
          </a:p>
        </p:txBody>
      </p:sp>
      <p:cxnSp>
        <p:nvCxnSpPr>
          <p:cNvPr id="5" name="直接连接符 4"/>
          <p:cNvCxnSpPr/>
          <p:nvPr/>
        </p:nvCxnSpPr>
        <p:spPr>
          <a:xfrm>
            <a:off x="8227" y="1896754"/>
            <a:ext cx="10602913" cy="0"/>
          </a:xfrm>
          <a:prstGeom prst="line">
            <a:avLst/>
          </a:prstGeom>
          <a:ln w="127000">
            <a:gradFill flip="none" rotWithShape="1">
              <a:gsLst>
                <a:gs pos="25000">
                  <a:schemeClr val="accent1">
                    <a:lumMod val="5000"/>
                    <a:lumOff val="95000"/>
                    <a:alpha val="19000"/>
                  </a:schemeClr>
                </a:gs>
                <a:gs pos="100000">
                  <a:srgbClr val="3B937C"/>
                </a:gs>
              </a:gsLst>
              <a:path path="circle">
                <a:fillToRect l="100000" t="100000"/>
              </a:path>
              <a:tileRect r="-100000" b="-100000"/>
            </a:gradFill>
          </a:ln>
        </p:spPr>
        <p:style>
          <a:lnRef idx="2">
            <a:schemeClr val="accent1"/>
          </a:lnRef>
          <a:fillRef idx="0">
            <a:schemeClr val="accent1"/>
          </a:fillRef>
          <a:effectRef idx="1">
            <a:schemeClr val="accent1"/>
          </a:effectRef>
          <a:fontRef idx="minor">
            <a:schemeClr val="tx1"/>
          </a:fontRef>
        </p:style>
      </p:cxnSp>
      <p:sp>
        <p:nvSpPr>
          <p:cNvPr id="11" name="文本框 10"/>
          <p:cNvSpPr txBox="1"/>
          <p:nvPr/>
        </p:nvSpPr>
        <p:spPr>
          <a:xfrm>
            <a:off x="0" y="1896754"/>
            <a:ext cx="10521811" cy="1438214"/>
          </a:xfrm>
          <a:prstGeom prst="rect">
            <a:avLst/>
          </a:prstGeom>
          <a:noFill/>
        </p:spPr>
        <p:txBody>
          <a:bodyPr wrap="square" rtlCol="0">
            <a:spAutoFit/>
          </a:bodyPr>
          <a:lstStyle/>
          <a:p>
            <a:pPr>
              <a:lnSpc>
                <a:spcPct val="120000"/>
              </a:lnSpc>
            </a:pPr>
            <a:r>
              <a:rPr lang="zh-CN" altLang="en-US" sz="2500" b="1">
                <a:solidFill>
                  <a:srgbClr val="398695"/>
                </a:solidFill>
                <a:latin typeface="微软雅黑" panose="020B0503020204020204" pitchFamily="34" charset="-122"/>
                <a:ea typeface="微软雅黑" panose="020B0503020204020204" pitchFamily="34" charset="-122"/>
              </a:rPr>
              <a:t>      </a:t>
            </a:r>
            <a:r>
              <a:rPr lang="zh-CN" altLang="en-US" sz="2500" b="1">
                <a:solidFill>
                  <a:srgbClr val="3B937C"/>
                </a:solidFill>
                <a:latin typeface="微软雅黑" panose="020B0503020204020204" pitchFamily="34" charset="-122"/>
                <a:ea typeface="微软雅黑" panose="020B0503020204020204" pitchFamily="34" charset="-122"/>
              </a:rPr>
              <a:t>全域构建以“一核一带，两轴四区五节点”的国土空间开发保护总体格局。落实衔接舞钢市国土空间发展格局，促进生态空间、农业空间与城镇空间的融合共生。</a:t>
            </a:r>
            <a:endParaRPr lang="zh-CN" altLang="en-US" sz="2400">
              <a:solidFill>
                <a:srgbClr val="3B937C"/>
              </a:solidFill>
              <a:latin typeface="微软雅黑" panose="020B0503020204020204" pitchFamily="34" charset="-122"/>
              <a:ea typeface="微软雅黑" panose="020B0503020204020204" pitchFamily="34" charset="-122"/>
            </a:endParaRPr>
          </a:p>
        </p:txBody>
      </p:sp>
      <p:pic>
        <p:nvPicPr>
          <p:cNvPr id="6" name="图片 5">
            <a:extLst>
              <a:ext uri="{FF2B5EF4-FFF2-40B4-BE49-F238E27FC236}">
                <a16:creationId xmlns:a16="http://schemas.microsoft.com/office/drawing/2014/main" id="{D7C5E0F2-06B8-2728-0291-0A114791BACD}"/>
              </a:ext>
            </a:extLst>
          </p:cNvPr>
          <p:cNvPicPr>
            <a:picLocks noChangeAspect="1"/>
          </p:cNvPicPr>
          <p:nvPr/>
        </p:nvPicPr>
        <p:blipFill>
          <a:blip r:embed="rId2"/>
          <a:stretch>
            <a:fillRect/>
          </a:stretch>
        </p:blipFill>
        <p:spPr>
          <a:xfrm>
            <a:off x="130328" y="3361786"/>
            <a:ext cx="10431155" cy="1175756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1306" y="1042774"/>
            <a:ext cx="4893650" cy="768350"/>
          </a:xfrm>
          <a:prstGeom prst="rect">
            <a:avLst/>
          </a:prstGeom>
          <a:noFill/>
        </p:spPr>
        <p:txBody>
          <a:bodyPr wrap="square" rtlCol="0">
            <a:spAutoFit/>
          </a:bodyPr>
          <a:lstStyle/>
          <a:p>
            <a:r>
              <a:rPr lang="en-US" altLang="zh-CN" sz="4400" b="1">
                <a:solidFill>
                  <a:srgbClr val="3B937C"/>
                </a:solidFill>
                <a:latin typeface="方正小标宋简体" panose="03000509000000000000" pitchFamily="2" charset="-122"/>
                <a:ea typeface="方正小标宋简体" panose="03000509000000000000" pitchFamily="2" charset="-122"/>
              </a:rPr>
              <a:t>3.3 </a:t>
            </a:r>
            <a:r>
              <a:rPr lang="zh-CN" altLang="en-US" sz="4400" b="1">
                <a:solidFill>
                  <a:srgbClr val="3B937C"/>
                </a:solidFill>
                <a:latin typeface="方正小标宋简体" panose="03000509000000000000" pitchFamily="2" charset="-122"/>
                <a:ea typeface="方正小标宋简体" panose="03000509000000000000" pitchFamily="2" charset="-122"/>
              </a:rPr>
              <a:t>农业发展格局</a:t>
            </a:r>
            <a:endParaRPr lang="zh-CN" altLang="en-US" sz="4000" b="1">
              <a:solidFill>
                <a:srgbClr val="3B937C"/>
              </a:solidFill>
              <a:latin typeface="方正小标宋简体" panose="03000509000000000000" pitchFamily="2" charset="-122"/>
              <a:ea typeface="方正小标宋简体" panose="03000509000000000000" pitchFamily="2" charset="-122"/>
            </a:endParaRPr>
          </a:p>
        </p:txBody>
      </p:sp>
      <p:cxnSp>
        <p:nvCxnSpPr>
          <p:cNvPr id="5" name="直接连接符 4"/>
          <p:cNvCxnSpPr/>
          <p:nvPr/>
        </p:nvCxnSpPr>
        <p:spPr>
          <a:xfrm>
            <a:off x="8227" y="1896754"/>
            <a:ext cx="10602913" cy="0"/>
          </a:xfrm>
          <a:prstGeom prst="line">
            <a:avLst/>
          </a:prstGeom>
          <a:ln w="127000">
            <a:gradFill flip="none" rotWithShape="1">
              <a:gsLst>
                <a:gs pos="25000">
                  <a:schemeClr val="accent1">
                    <a:lumMod val="5000"/>
                    <a:lumOff val="95000"/>
                    <a:alpha val="19000"/>
                  </a:schemeClr>
                </a:gs>
                <a:gs pos="100000">
                  <a:srgbClr val="3B937C"/>
                </a:gs>
              </a:gsLst>
              <a:path path="circle">
                <a:fillToRect l="100000" t="100000"/>
              </a:path>
              <a:tileRect r="-100000" b="-100000"/>
            </a:gradFill>
          </a:ln>
        </p:spPr>
        <p:style>
          <a:lnRef idx="2">
            <a:schemeClr val="accent1"/>
          </a:lnRef>
          <a:fillRef idx="0">
            <a:schemeClr val="accent1"/>
          </a:fillRef>
          <a:effectRef idx="1">
            <a:schemeClr val="accent1"/>
          </a:effectRef>
          <a:fontRef idx="minor">
            <a:schemeClr val="tx1"/>
          </a:fontRef>
        </p:style>
      </p:cxnSp>
      <p:sp>
        <p:nvSpPr>
          <p:cNvPr id="11" name="文本框 10"/>
          <p:cNvSpPr txBox="1"/>
          <p:nvPr/>
        </p:nvSpPr>
        <p:spPr>
          <a:xfrm>
            <a:off x="0" y="1976259"/>
            <a:ext cx="10602913" cy="976549"/>
          </a:xfrm>
          <a:prstGeom prst="rect">
            <a:avLst/>
          </a:prstGeom>
          <a:noFill/>
        </p:spPr>
        <p:txBody>
          <a:bodyPr wrap="square" rtlCol="0">
            <a:spAutoFit/>
          </a:bodyPr>
          <a:lstStyle/>
          <a:p>
            <a:pPr>
              <a:lnSpc>
                <a:spcPct val="120000"/>
              </a:lnSpc>
            </a:pPr>
            <a:r>
              <a:rPr lang="zh-CN" altLang="en-US" sz="2500" b="1">
                <a:solidFill>
                  <a:srgbClr val="3B937C"/>
                </a:solidFill>
                <a:latin typeface="微软雅黑" panose="020B0503020204020204" pitchFamily="34" charset="-122"/>
                <a:ea typeface="微软雅黑" panose="020B0503020204020204" pitchFamily="34" charset="-122"/>
              </a:rPr>
              <a:t>       聚焦蔬菜大棚、中药材种植、农旅融合与智慧农业示范，打造集生产、加工、体验于一体的都市近郊现代农业核心区。</a:t>
            </a:r>
          </a:p>
        </p:txBody>
      </p:sp>
      <p:pic>
        <p:nvPicPr>
          <p:cNvPr id="8" name="图片 7">
            <a:extLst>
              <a:ext uri="{FF2B5EF4-FFF2-40B4-BE49-F238E27FC236}">
                <a16:creationId xmlns:a16="http://schemas.microsoft.com/office/drawing/2014/main" id="{BEA52A32-ACA8-5467-6C3A-B3A68CA68812}"/>
              </a:ext>
            </a:extLst>
          </p:cNvPr>
          <p:cNvPicPr>
            <a:picLocks noChangeAspect="1"/>
          </p:cNvPicPr>
          <p:nvPr/>
        </p:nvPicPr>
        <p:blipFill>
          <a:blip r:embed="rId2"/>
          <a:stretch>
            <a:fillRect/>
          </a:stretch>
        </p:blipFill>
        <p:spPr>
          <a:xfrm>
            <a:off x="178762" y="3203575"/>
            <a:ext cx="10334288" cy="1169919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1306" y="1042774"/>
            <a:ext cx="4893650" cy="769441"/>
          </a:xfrm>
          <a:prstGeom prst="rect">
            <a:avLst/>
          </a:prstGeom>
          <a:noFill/>
        </p:spPr>
        <p:txBody>
          <a:bodyPr wrap="square" rtlCol="0">
            <a:spAutoFit/>
          </a:bodyPr>
          <a:lstStyle/>
          <a:p>
            <a:r>
              <a:rPr lang="en-US" altLang="zh-CN" sz="4400" b="1">
                <a:solidFill>
                  <a:srgbClr val="3B937C"/>
                </a:solidFill>
                <a:latin typeface="方正小标宋简体" panose="03000509000000000000" pitchFamily="2" charset="-122"/>
                <a:ea typeface="方正小标宋简体" panose="03000509000000000000" pitchFamily="2" charset="-122"/>
              </a:rPr>
              <a:t>3.4 </a:t>
            </a:r>
            <a:r>
              <a:rPr lang="zh-CN" altLang="en-US" sz="4400" b="1">
                <a:solidFill>
                  <a:srgbClr val="3B937C"/>
                </a:solidFill>
                <a:latin typeface="方正小标宋简体" panose="03000509000000000000" pitchFamily="2" charset="-122"/>
                <a:ea typeface="方正小标宋简体" panose="03000509000000000000" pitchFamily="2" charset="-122"/>
              </a:rPr>
              <a:t>村庄分类布局</a:t>
            </a:r>
            <a:endParaRPr lang="zh-CN" altLang="en-US" sz="4000" b="1">
              <a:solidFill>
                <a:srgbClr val="3B937C"/>
              </a:solidFill>
              <a:latin typeface="方正小标宋简体" panose="03000509000000000000" pitchFamily="2" charset="-122"/>
              <a:ea typeface="方正小标宋简体" panose="03000509000000000000" pitchFamily="2" charset="-122"/>
            </a:endParaRPr>
          </a:p>
        </p:txBody>
      </p:sp>
      <p:cxnSp>
        <p:nvCxnSpPr>
          <p:cNvPr id="5" name="直接连接符 4"/>
          <p:cNvCxnSpPr/>
          <p:nvPr/>
        </p:nvCxnSpPr>
        <p:spPr>
          <a:xfrm>
            <a:off x="8227" y="1896754"/>
            <a:ext cx="10602913" cy="0"/>
          </a:xfrm>
          <a:prstGeom prst="line">
            <a:avLst/>
          </a:prstGeom>
          <a:ln w="127000">
            <a:gradFill flip="none" rotWithShape="1">
              <a:gsLst>
                <a:gs pos="25000">
                  <a:schemeClr val="accent1">
                    <a:lumMod val="5000"/>
                    <a:lumOff val="95000"/>
                    <a:alpha val="19000"/>
                  </a:schemeClr>
                </a:gs>
                <a:gs pos="100000">
                  <a:srgbClr val="3B937C"/>
                </a:gs>
              </a:gsLst>
              <a:path path="circle">
                <a:fillToRect l="100000" t="100000"/>
              </a:path>
              <a:tileRect r="-100000" b="-100000"/>
            </a:gradFill>
          </a:ln>
        </p:spPr>
        <p:style>
          <a:lnRef idx="2">
            <a:schemeClr val="accent1"/>
          </a:lnRef>
          <a:fillRef idx="0">
            <a:schemeClr val="accent1"/>
          </a:fillRef>
          <a:effectRef idx="1">
            <a:schemeClr val="accent1"/>
          </a:effectRef>
          <a:fontRef idx="minor">
            <a:schemeClr val="tx1"/>
          </a:fontRef>
        </p:style>
      </p:cxnSp>
      <p:sp>
        <p:nvSpPr>
          <p:cNvPr id="11" name="文本框 10"/>
          <p:cNvSpPr txBox="1"/>
          <p:nvPr/>
        </p:nvSpPr>
        <p:spPr>
          <a:xfrm>
            <a:off x="0" y="1896754"/>
            <a:ext cx="10602913" cy="1014730"/>
          </a:xfrm>
          <a:prstGeom prst="rect">
            <a:avLst/>
          </a:prstGeom>
          <a:noFill/>
        </p:spPr>
        <p:txBody>
          <a:bodyPr wrap="square" rtlCol="0">
            <a:spAutoFit/>
          </a:bodyPr>
          <a:lstStyle/>
          <a:p>
            <a:pPr>
              <a:lnSpc>
                <a:spcPct val="120000"/>
              </a:lnSpc>
            </a:pPr>
            <a:r>
              <a:rPr lang="zh-CN" altLang="en-US" sz="2500" b="1">
                <a:solidFill>
                  <a:srgbClr val="3B937C"/>
                </a:solidFill>
                <a:latin typeface="微软雅黑" panose="020B0503020204020204" pitchFamily="34" charset="-122"/>
                <a:ea typeface="微软雅黑" panose="020B0503020204020204" pitchFamily="34" charset="-122"/>
              </a:rPr>
              <a:t>       结合各村庄发展潜力和限制性因素分析评估，城郊融合类村庄</a:t>
            </a:r>
            <a:r>
              <a:rPr lang="en-US" altLang="zh-CN" sz="2500" b="1">
                <a:solidFill>
                  <a:srgbClr val="3B937C"/>
                </a:solidFill>
                <a:latin typeface="微软雅黑" panose="020B0503020204020204" pitchFamily="34" charset="-122"/>
                <a:ea typeface="微软雅黑" panose="020B0503020204020204" pitchFamily="34" charset="-122"/>
              </a:rPr>
              <a:t>19</a:t>
            </a:r>
            <a:r>
              <a:rPr lang="zh-CN" altLang="en-US" sz="2500" b="1">
                <a:solidFill>
                  <a:srgbClr val="3B937C"/>
                </a:solidFill>
                <a:latin typeface="微软雅黑" panose="020B0503020204020204" pitchFamily="34" charset="-122"/>
                <a:ea typeface="微软雅黑" panose="020B0503020204020204" pitchFamily="34" charset="-122"/>
              </a:rPr>
              <a:t>个、搬迁撤并类村庄</a:t>
            </a:r>
            <a:r>
              <a:rPr lang="en-US" altLang="zh-CN" sz="2500" b="1">
                <a:solidFill>
                  <a:srgbClr val="3B937C"/>
                </a:solidFill>
                <a:latin typeface="微软雅黑" panose="020B0503020204020204" pitchFamily="34" charset="-122"/>
                <a:ea typeface="微软雅黑" panose="020B0503020204020204" pitchFamily="34" charset="-122"/>
              </a:rPr>
              <a:t>1</a:t>
            </a:r>
            <a:r>
              <a:rPr lang="zh-CN" altLang="en-US" sz="2500" b="1">
                <a:solidFill>
                  <a:srgbClr val="3B937C"/>
                </a:solidFill>
                <a:latin typeface="微软雅黑" panose="020B0503020204020204" pitchFamily="34" charset="-122"/>
                <a:ea typeface="微软雅黑" panose="020B0503020204020204" pitchFamily="34" charset="-122"/>
              </a:rPr>
              <a:t>个、整治改善村庄类</a:t>
            </a:r>
            <a:r>
              <a:rPr lang="en-US" altLang="zh-CN" sz="2500" b="1">
                <a:solidFill>
                  <a:srgbClr val="3B937C"/>
                </a:solidFill>
                <a:latin typeface="微软雅黑" panose="020B0503020204020204" pitchFamily="34" charset="-122"/>
                <a:ea typeface="微软雅黑" panose="020B0503020204020204" pitchFamily="34" charset="-122"/>
              </a:rPr>
              <a:t>5</a:t>
            </a:r>
            <a:r>
              <a:rPr lang="zh-CN" altLang="en-US" sz="2500" b="1">
                <a:solidFill>
                  <a:srgbClr val="3B937C"/>
                </a:solidFill>
                <a:latin typeface="微软雅黑" panose="020B0503020204020204" pitchFamily="34" charset="-122"/>
                <a:ea typeface="微软雅黑" panose="020B0503020204020204" pitchFamily="34" charset="-122"/>
              </a:rPr>
              <a:t>个。</a:t>
            </a:r>
          </a:p>
        </p:txBody>
      </p:sp>
      <p:pic>
        <p:nvPicPr>
          <p:cNvPr id="6" name="图片 5">
            <a:extLst>
              <a:ext uri="{FF2B5EF4-FFF2-40B4-BE49-F238E27FC236}">
                <a16:creationId xmlns:a16="http://schemas.microsoft.com/office/drawing/2014/main" id="{7E926C99-ED5F-692B-3B67-E22A2325C3CB}"/>
              </a:ext>
            </a:extLst>
          </p:cNvPr>
          <p:cNvPicPr>
            <a:picLocks noChangeAspect="1"/>
          </p:cNvPicPr>
          <p:nvPr/>
        </p:nvPicPr>
        <p:blipFill>
          <a:blip r:embed="rId2"/>
          <a:stretch>
            <a:fillRect/>
          </a:stretch>
        </p:blipFill>
        <p:spPr>
          <a:xfrm>
            <a:off x="181600" y="3203574"/>
            <a:ext cx="10328611" cy="1166028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746B99A-C38B-9E10-4744-26CA2806DA7E}"/>
              </a:ext>
            </a:extLst>
          </p:cNvPr>
          <p:cNvPicPr>
            <a:picLocks noChangeAspect="1"/>
          </p:cNvPicPr>
          <p:nvPr/>
        </p:nvPicPr>
        <p:blipFill>
          <a:blip r:embed="rId2"/>
          <a:srcRect r="10547"/>
          <a:stretch>
            <a:fillRect/>
          </a:stretch>
        </p:blipFill>
        <p:spPr>
          <a:xfrm>
            <a:off x="0" y="0"/>
            <a:ext cx="10691813" cy="15119350"/>
          </a:xfrm>
          <a:prstGeom prst="rect">
            <a:avLst/>
          </a:prstGeom>
        </p:spPr>
      </p:pic>
      <p:sp>
        <p:nvSpPr>
          <p:cNvPr id="16" name="矩形 15"/>
          <p:cNvSpPr/>
          <p:nvPr/>
        </p:nvSpPr>
        <p:spPr>
          <a:xfrm>
            <a:off x="-1" y="0"/>
            <a:ext cx="10691813" cy="15119350"/>
          </a:xfrm>
          <a:prstGeom prst="rect">
            <a:avLst/>
          </a:prstGeom>
          <a:gradFill flip="none" rotWithShape="1">
            <a:gsLst>
              <a:gs pos="25000">
                <a:schemeClr val="accent1">
                  <a:lumMod val="5000"/>
                  <a:lumOff val="95000"/>
                  <a:alpha val="19000"/>
                </a:schemeClr>
              </a:gs>
              <a:gs pos="100000">
                <a:srgbClr val="B82015"/>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7125550" y="7826386"/>
            <a:ext cx="4124528" cy="3154710"/>
          </a:xfrm>
          <a:prstGeom prst="rect">
            <a:avLst/>
          </a:prstGeom>
          <a:noFill/>
        </p:spPr>
        <p:txBody>
          <a:bodyPr wrap="square" rtlCol="0">
            <a:spAutoFit/>
          </a:bodyPr>
          <a:lstStyle/>
          <a:p>
            <a:r>
              <a:rPr lang="zh-CN" altLang="en-US" sz="19900">
                <a:solidFill>
                  <a:schemeClr val="bg1"/>
                </a:solidFill>
                <a:latin typeface="方正小标宋简体" panose="03000509000000000000" pitchFamily="2" charset="-122"/>
                <a:ea typeface="方正小标宋简体" panose="03000509000000000000" pitchFamily="2" charset="-122"/>
              </a:rPr>
              <a:t>肆</a:t>
            </a:r>
          </a:p>
        </p:txBody>
      </p:sp>
      <p:sp>
        <p:nvSpPr>
          <p:cNvPr id="13" name="文本框 12"/>
          <p:cNvSpPr txBox="1"/>
          <p:nvPr/>
        </p:nvSpPr>
        <p:spPr>
          <a:xfrm>
            <a:off x="6747499" y="10803096"/>
            <a:ext cx="3397718" cy="830997"/>
          </a:xfrm>
          <a:prstGeom prst="rect">
            <a:avLst/>
          </a:prstGeom>
          <a:noFill/>
        </p:spPr>
        <p:txBody>
          <a:bodyPr wrap="square" rtlCol="0">
            <a:spAutoFit/>
          </a:bodyPr>
          <a:lstStyle/>
          <a:p>
            <a:r>
              <a:rPr lang="zh-CN" altLang="en-US" sz="4800" spc="300">
                <a:solidFill>
                  <a:schemeClr val="bg1"/>
                </a:solidFill>
                <a:latin typeface="方正小标宋简体" panose="03000509000000000000" pitchFamily="2" charset="-122"/>
                <a:ea typeface="方正小标宋简体" panose="03000509000000000000" pitchFamily="2" charset="-122"/>
              </a:rPr>
              <a:t>支撑体系</a:t>
            </a:r>
          </a:p>
        </p:txBody>
      </p:sp>
      <p:sp>
        <p:nvSpPr>
          <p:cNvPr id="14" name="文本框 13"/>
          <p:cNvSpPr txBox="1"/>
          <p:nvPr/>
        </p:nvSpPr>
        <p:spPr>
          <a:xfrm>
            <a:off x="6599975" y="11603564"/>
            <a:ext cx="3737748" cy="1955215"/>
          </a:xfrm>
          <a:prstGeom prst="rect">
            <a:avLst/>
          </a:prstGeom>
          <a:noFill/>
        </p:spPr>
        <p:txBody>
          <a:bodyPr wrap="square" rtlCol="0">
            <a:spAutoFit/>
          </a:bodyPr>
          <a:lstStyle/>
          <a:p>
            <a:pPr algn="r">
              <a:lnSpc>
                <a:spcPct val="150000"/>
              </a:lnSpc>
            </a:pPr>
            <a:r>
              <a:rPr lang="en-US" altLang="zh-CN" sz="2800">
                <a:solidFill>
                  <a:schemeClr val="bg1"/>
                </a:solidFill>
                <a:latin typeface="微软雅黑" panose="020B0503020204020204" pitchFamily="34" charset="-122"/>
                <a:ea typeface="微软雅黑" panose="020B0503020204020204" pitchFamily="34" charset="-122"/>
              </a:rPr>
              <a:t>4.1</a:t>
            </a:r>
            <a:r>
              <a:rPr lang="zh-CN" altLang="en-US" sz="2800">
                <a:solidFill>
                  <a:schemeClr val="bg1"/>
                </a:solidFill>
                <a:latin typeface="微软雅黑" panose="020B0503020204020204" pitchFamily="34" charset="-122"/>
                <a:ea typeface="微软雅黑" panose="020B0503020204020204" pitchFamily="34" charset="-122"/>
              </a:rPr>
              <a:t> 综合交通规划</a:t>
            </a:r>
            <a:endParaRPr lang="en-US" altLang="zh-CN" sz="2800">
              <a:solidFill>
                <a:schemeClr val="bg1"/>
              </a:solidFill>
              <a:latin typeface="微软雅黑" panose="020B0503020204020204" pitchFamily="34" charset="-122"/>
              <a:ea typeface="微软雅黑" panose="020B0503020204020204" pitchFamily="34" charset="-122"/>
            </a:endParaRPr>
          </a:p>
          <a:p>
            <a:pPr algn="r">
              <a:lnSpc>
                <a:spcPct val="150000"/>
              </a:lnSpc>
            </a:pPr>
            <a:r>
              <a:rPr lang="en-US" altLang="zh-CN" sz="2800">
                <a:solidFill>
                  <a:schemeClr val="bg1"/>
                </a:solidFill>
                <a:latin typeface="微软雅黑" panose="020B0503020204020204" pitchFamily="34" charset="-122"/>
                <a:ea typeface="微软雅黑" panose="020B0503020204020204" pitchFamily="34" charset="-122"/>
              </a:rPr>
              <a:t>4.2 </a:t>
            </a:r>
            <a:r>
              <a:rPr lang="zh-CN" altLang="en-US" sz="2800">
                <a:solidFill>
                  <a:schemeClr val="bg1"/>
                </a:solidFill>
                <a:latin typeface="微软雅黑" panose="020B0503020204020204" pitchFamily="34" charset="-122"/>
                <a:ea typeface="微软雅黑" panose="020B0503020204020204" pitchFamily="34" charset="-122"/>
              </a:rPr>
              <a:t>基础设施规划</a:t>
            </a:r>
            <a:endParaRPr lang="en-US" altLang="zh-CN" sz="2800">
              <a:solidFill>
                <a:schemeClr val="bg1"/>
              </a:solidFill>
              <a:latin typeface="微软雅黑" panose="020B0503020204020204" pitchFamily="34" charset="-122"/>
              <a:ea typeface="微软雅黑" panose="020B0503020204020204" pitchFamily="34" charset="-122"/>
            </a:endParaRPr>
          </a:p>
          <a:p>
            <a:pPr algn="r">
              <a:lnSpc>
                <a:spcPct val="150000"/>
              </a:lnSpc>
            </a:pPr>
            <a:r>
              <a:rPr lang="en-US" altLang="zh-CN" sz="2800">
                <a:solidFill>
                  <a:schemeClr val="bg1"/>
                </a:solidFill>
                <a:latin typeface="微软雅黑" panose="020B0503020204020204" pitchFamily="34" charset="-122"/>
                <a:ea typeface="微软雅黑" panose="020B0503020204020204" pitchFamily="34" charset="-122"/>
              </a:rPr>
              <a:t>4.3 </a:t>
            </a:r>
            <a:r>
              <a:rPr lang="zh-CN" altLang="en-US" sz="2800">
                <a:solidFill>
                  <a:schemeClr val="bg1"/>
                </a:solidFill>
                <a:latin typeface="微软雅黑" panose="020B0503020204020204" pitchFamily="34" charset="-122"/>
                <a:ea typeface="微软雅黑" panose="020B0503020204020204" pitchFamily="34" charset="-122"/>
              </a:rPr>
              <a:t>综合防灾减灾规划</a:t>
            </a:r>
            <a:endParaRPr lang="en-US" altLang="zh-CN" sz="2800">
              <a:solidFill>
                <a:schemeClr val="bg1"/>
              </a:solidFill>
              <a:latin typeface="微软雅黑" panose="020B0503020204020204" pitchFamily="34" charset="-122"/>
              <a:ea typeface="微软雅黑" panose="020B0503020204020204" pitchFamily="34" charset="-122"/>
            </a:endParaRPr>
          </a:p>
        </p:txBody>
      </p:sp>
      <p:sp>
        <p:nvSpPr>
          <p:cNvPr id="15" name="矩形 3"/>
          <p:cNvSpPr/>
          <p:nvPr/>
        </p:nvSpPr>
        <p:spPr>
          <a:xfrm>
            <a:off x="6599974" y="10868912"/>
            <a:ext cx="224367" cy="224367"/>
          </a:xfrm>
          <a:custGeom>
            <a:avLst/>
            <a:gdLst>
              <a:gd name="connsiteX0" fmla="*/ 0 w 224367"/>
              <a:gd name="connsiteY0" fmla="*/ 0 h 224367"/>
              <a:gd name="connsiteX1" fmla="*/ 224367 w 224367"/>
              <a:gd name="connsiteY1" fmla="*/ 0 h 224367"/>
              <a:gd name="connsiteX2" fmla="*/ 224367 w 224367"/>
              <a:gd name="connsiteY2" fmla="*/ 224367 h 224367"/>
              <a:gd name="connsiteX3" fmla="*/ 0 w 224367"/>
              <a:gd name="connsiteY3" fmla="*/ 224367 h 224367"/>
              <a:gd name="connsiteX4" fmla="*/ 0 w 224367"/>
              <a:gd name="connsiteY4" fmla="*/ 0 h 224367"/>
              <a:gd name="connsiteX0-1" fmla="*/ 0 w 224367"/>
              <a:gd name="connsiteY0-2" fmla="*/ 0 h 224367"/>
              <a:gd name="connsiteX1-3" fmla="*/ 224367 w 224367"/>
              <a:gd name="connsiteY1-4" fmla="*/ 0 h 224367"/>
              <a:gd name="connsiteX2-5" fmla="*/ 111655 w 224367"/>
              <a:gd name="connsiteY2-6" fmla="*/ 106892 h 224367"/>
              <a:gd name="connsiteX3-7" fmla="*/ 0 w 224367"/>
              <a:gd name="connsiteY3-8" fmla="*/ 224367 h 224367"/>
              <a:gd name="connsiteX4-9" fmla="*/ 0 w 224367"/>
              <a:gd name="connsiteY4-10" fmla="*/ 0 h 22436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4367" h="224367">
                <a:moveTo>
                  <a:pt x="0" y="0"/>
                </a:moveTo>
                <a:lnTo>
                  <a:pt x="224367" y="0"/>
                </a:lnTo>
                <a:lnTo>
                  <a:pt x="111655" y="106892"/>
                </a:lnTo>
                <a:lnTo>
                  <a:pt x="0" y="224367"/>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1306" y="1042774"/>
            <a:ext cx="5443194" cy="769441"/>
          </a:xfrm>
          <a:prstGeom prst="rect">
            <a:avLst/>
          </a:prstGeom>
          <a:noFill/>
        </p:spPr>
        <p:txBody>
          <a:bodyPr wrap="square" rtlCol="0">
            <a:spAutoFit/>
          </a:bodyPr>
          <a:lstStyle/>
          <a:p>
            <a:r>
              <a:rPr lang="en-US" altLang="zh-CN" sz="4400" b="1">
                <a:solidFill>
                  <a:srgbClr val="B82015"/>
                </a:solidFill>
                <a:latin typeface="方正小标宋简体" panose="03000509000000000000" pitchFamily="2" charset="-122"/>
                <a:ea typeface="方正小标宋简体" panose="03000509000000000000" pitchFamily="2" charset="-122"/>
              </a:rPr>
              <a:t>4.1 </a:t>
            </a:r>
            <a:r>
              <a:rPr lang="zh-CN" altLang="en-US" sz="4400" b="1">
                <a:solidFill>
                  <a:srgbClr val="B82015"/>
                </a:solidFill>
                <a:latin typeface="方正小标宋简体" panose="03000509000000000000" pitchFamily="2" charset="-122"/>
                <a:ea typeface="方正小标宋简体" panose="03000509000000000000" pitchFamily="2" charset="-122"/>
              </a:rPr>
              <a:t>综合交通规划</a:t>
            </a:r>
            <a:endParaRPr lang="zh-CN" altLang="en-US" sz="4000" b="1">
              <a:solidFill>
                <a:srgbClr val="B82015"/>
              </a:solidFill>
              <a:latin typeface="方正小标宋简体" panose="03000509000000000000" pitchFamily="2" charset="-122"/>
              <a:ea typeface="方正小标宋简体" panose="03000509000000000000" pitchFamily="2" charset="-122"/>
            </a:endParaRPr>
          </a:p>
        </p:txBody>
      </p:sp>
      <p:cxnSp>
        <p:nvCxnSpPr>
          <p:cNvPr id="5" name="直接连接符 4"/>
          <p:cNvCxnSpPr/>
          <p:nvPr/>
        </p:nvCxnSpPr>
        <p:spPr>
          <a:xfrm>
            <a:off x="8227" y="1896754"/>
            <a:ext cx="10602913" cy="0"/>
          </a:xfrm>
          <a:prstGeom prst="line">
            <a:avLst/>
          </a:prstGeom>
          <a:ln w="127000">
            <a:gradFill flip="none" rotWithShape="1">
              <a:gsLst>
                <a:gs pos="25000">
                  <a:schemeClr val="accent1">
                    <a:lumMod val="5000"/>
                    <a:lumOff val="95000"/>
                    <a:alpha val="19000"/>
                  </a:schemeClr>
                </a:gs>
                <a:gs pos="100000">
                  <a:srgbClr val="B82015"/>
                </a:gs>
              </a:gsLst>
              <a:path path="circle">
                <a:fillToRect l="100000" t="100000"/>
              </a:path>
              <a:tileRect r="-100000" b="-100000"/>
            </a:gradFill>
          </a:ln>
        </p:spPr>
        <p:style>
          <a:lnRef idx="2">
            <a:schemeClr val="accent1"/>
          </a:lnRef>
          <a:fillRef idx="0">
            <a:schemeClr val="accent1"/>
          </a:fillRef>
          <a:effectRef idx="1">
            <a:schemeClr val="accent1"/>
          </a:effectRef>
          <a:fontRef idx="minor">
            <a:schemeClr val="tx1"/>
          </a:fontRef>
        </p:style>
      </p:cxnSp>
      <p:sp>
        <p:nvSpPr>
          <p:cNvPr id="11" name="文本框 10"/>
          <p:cNvSpPr txBox="1"/>
          <p:nvPr/>
        </p:nvSpPr>
        <p:spPr>
          <a:xfrm>
            <a:off x="155575" y="1896745"/>
            <a:ext cx="10356850" cy="1476375"/>
          </a:xfrm>
          <a:prstGeom prst="rect">
            <a:avLst/>
          </a:prstGeom>
          <a:noFill/>
        </p:spPr>
        <p:txBody>
          <a:bodyPr wrap="square" rtlCol="0">
            <a:spAutoFit/>
          </a:bodyPr>
          <a:lstStyle/>
          <a:p>
            <a:pPr>
              <a:lnSpc>
                <a:spcPct val="120000"/>
              </a:lnSpc>
            </a:pPr>
            <a:r>
              <a:rPr lang="zh-CN" altLang="en-US" sz="2500" b="1">
                <a:solidFill>
                  <a:srgbClr val="B82015"/>
                </a:solidFill>
                <a:latin typeface="微软雅黑" panose="020B0503020204020204" pitchFamily="34" charset="-122"/>
                <a:ea typeface="微软雅黑" panose="020B0503020204020204" pitchFamily="34" charset="-122"/>
              </a:rPr>
              <a:t>       构建“对外畅通、内部便捷、客货分离、绿色低碳”的现代化综合交通体系，强化七个街道办事处之间的有机联系，支撑舞钢市产业转型与城市高品质发展。</a:t>
            </a:r>
          </a:p>
        </p:txBody>
      </p:sp>
      <p:pic>
        <p:nvPicPr>
          <p:cNvPr id="6" name="图片 5">
            <a:extLst>
              <a:ext uri="{FF2B5EF4-FFF2-40B4-BE49-F238E27FC236}">
                <a16:creationId xmlns:a16="http://schemas.microsoft.com/office/drawing/2014/main" id="{132E456F-643F-15EA-7539-502D7A84BA86}"/>
              </a:ext>
            </a:extLst>
          </p:cNvPr>
          <p:cNvPicPr>
            <a:picLocks noChangeAspect="1"/>
          </p:cNvPicPr>
          <p:nvPr/>
        </p:nvPicPr>
        <p:blipFill>
          <a:blip r:embed="rId2"/>
          <a:stretch>
            <a:fillRect/>
          </a:stretch>
        </p:blipFill>
        <p:spPr>
          <a:xfrm>
            <a:off x="258306" y="3457650"/>
            <a:ext cx="10175199" cy="1153509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1306" y="1042774"/>
            <a:ext cx="4893650" cy="769441"/>
          </a:xfrm>
          <a:prstGeom prst="rect">
            <a:avLst/>
          </a:prstGeom>
          <a:noFill/>
        </p:spPr>
        <p:txBody>
          <a:bodyPr wrap="square" rtlCol="0">
            <a:spAutoFit/>
          </a:bodyPr>
          <a:lstStyle/>
          <a:p>
            <a:r>
              <a:rPr lang="en-US" altLang="zh-CN" sz="4400" b="1">
                <a:solidFill>
                  <a:srgbClr val="B82015"/>
                </a:solidFill>
                <a:latin typeface="方正小标宋简体" panose="03000509000000000000" pitchFamily="2" charset="-122"/>
                <a:ea typeface="方正小标宋简体" panose="03000509000000000000" pitchFamily="2" charset="-122"/>
              </a:rPr>
              <a:t>4.2 </a:t>
            </a:r>
            <a:r>
              <a:rPr lang="zh-CN" altLang="en-US" sz="4400" b="1">
                <a:solidFill>
                  <a:srgbClr val="B82015"/>
                </a:solidFill>
                <a:latin typeface="方正小标宋简体" panose="03000509000000000000" pitchFamily="2" charset="-122"/>
                <a:ea typeface="方正小标宋简体" panose="03000509000000000000" pitchFamily="2" charset="-122"/>
              </a:rPr>
              <a:t>基础设施规划</a:t>
            </a:r>
          </a:p>
        </p:txBody>
      </p:sp>
      <p:sp>
        <p:nvSpPr>
          <p:cNvPr id="11" name="文本框 10"/>
          <p:cNvSpPr txBox="1"/>
          <p:nvPr/>
        </p:nvSpPr>
        <p:spPr>
          <a:xfrm>
            <a:off x="159385" y="1896745"/>
            <a:ext cx="10368280" cy="1476375"/>
          </a:xfrm>
          <a:prstGeom prst="rect">
            <a:avLst/>
          </a:prstGeom>
          <a:noFill/>
        </p:spPr>
        <p:txBody>
          <a:bodyPr wrap="square" rtlCol="0">
            <a:spAutoFit/>
          </a:bodyPr>
          <a:lstStyle/>
          <a:p>
            <a:pPr>
              <a:lnSpc>
                <a:spcPct val="120000"/>
              </a:lnSpc>
            </a:pPr>
            <a:r>
              <a:rPr lang="zh-CN" altLang="en-US" sz="2500" b="1">
                <a:solidFill>
                  <a:srgbClr val="B82015"/>
                </a:solidFill>
                <a:latin typeface="微软雅黑" panose="020B0503020204020204" pitchFamily="34" charset="-122"/>
                <a:ea typeface="微软雅黑" panose="020B0503020204020204" pitchFamily="34" charset="-122"/>
              </a:rPr>
              <a:t>        全面提升矿建、红山、铁山、朱兰、垭口、寺坡、院岭七个街道办事处的市政基础设施承载能力，推动传统基础设施向数字化、智能化、绿色化转型。</a:t>
            </a:r>
            <a:endParaRPr lang="zh-CN" altLang="en-US" sz="2500" b="1">
              <a:solidFill>
                <a:srgbClr val="3B937C"/>
              </a:solidFill>
              <a:latin typeface="微软雅黑" panose="020B0503020204020204" pitchFamily="34" charset="-122"/>
              <a:ea typeface="微软雅黑" panose="020B0503020204020204" pitchFamily="34" charset="-122"/>
            </a:endParaRPr>
          </a:p>
        </p:txBody>
      </p:sp>
      <p:cxnSp>
        <p:nvCxnSpPr>
          <p:cNvPr id="2" name="直接连接符 1"/>
          <p:cNvCxnSpPr/>
          <p:nvPr/>
        </p:nvCxnSpPr>
        <p:spPr>
          <a:xfrm>
            <a:off x="8227" y="1896754"/>
            <a:ext cx="10602913" cy="0"/>
          </a:xfrm>
          <a:prstGeom prst="line">
            <a:avLst/>
          </a:prstGeom>
          <a:ln w="127000">
            <a:gradFill flip="none" rotWithShape="1">
              <a:gsLst>
                <a:gs pos="25000">
                  <a:schemeClr val="accent1">
                    <a:lumMod val="5000"/>
                    <a:lumOff val="95000"/>
                    <a:alpha val="19000"/>
                  </a:schemeClr>
                </a:gs>
                <a:gs pos="100000">
                  <a:srgbClr val="B82015"/>
                </a:gs>
              </a:gsLst>
              <a:path path="circle">
                <a:fillToRect l="100000" t="100000"/>
              </a:path>
              <a:tileRect r="-100000" b="-100000"/>
            </a:gradFill>
          </a:ln>
        </p:spPr>
        <p:style>
          <a:lnRef idx="2">
            <a:schemeClr val="accent1"/>
          </a:lnRef>
          <a:fillRef idx="0">
            <a:schemeClr val="accent1"/>
          </a:fillRef>
          <a:effectRef idx="1">
            <a:schemeClr val="accent1"/>
          </a:effectRef>
          <a:fontRef idx="minor">
            <a:schemeClr val="tx1"/>
          </a:fontRef>
        </p:style>
      </p:cxnSp>
      <p:pic>
        <p:nvPicPr>
          <p:cNvPr id="6" name="图片 5">
            <a:extLst>
              <a:ext uri="{FF2B5EF4-FFF2-40B4-BE49-F238E27FC236}">
                <a16:creationId xmlns:a16="http://schemas.microsoft.com/office/drawing/2014/main" id="{14F10CE4-D256-3402-40EE-193EDAA0A966}"/>
              </a:ext>
            </a:extLst>
          </p:cNvPr>
          <p:cNvPicPr>
            <a:picLocks noChangeAspect="1"/>
          </p:cNvPicPr>
          <p:nvPr/>
        </p:nvPicPr>
        <p:blipFill>
          <a:blip r:embed="rId2"/>
          <a:stretch>
            <a:fillRect/>
          </a:stretch>
        </p:blipFill>
        <p:spPr>
          <a:xfrm>
            <a:off x="155607" y="3373120"/>
            <a:ext cx="10375836" cy="1174622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1306" y="1042774"/>
            <a:ext cx="5916538" cy="769441"/>
          </a:xfrm>
          <a:prstGeom prst="rect">
            <a:avLst/>
          </a:prstGeom>
          <a:noFill/>
        </p:spPr>
        <p:txBody>
          <a:bodyPr wrap="square" rtlCol="0">
            <a:spAutoFit/>
          </a:bodyPr>
          <a:lstStyle/>
          <a:p>
            <a:r>
              <a:rPr lang="en-US" altLang="zh-CN" sz="4400" b="1">
                <a:solidFill>
                  <a:srgbClr val="B82015"/>
                </a:solidFill>
                <a:latin typeface="方正小标宋简体" panose="03000509000000000000" pitchFamily="2" charset="-122"/>
                <a:ea typeface="方正小标宋简体" panose="03000509000000000000" pitchFamily="2" charset="-122"/>
              </a:rPr>
              <a:t>4.3 </a:t>
            </a:r>
            <a:r>
              <a:rPr lang="zh-CN" altLang="en-US" sz="4400" b="1">
                <a:solidFill>
                  <a:srgbClr val="B82015"/>
                </a:solidFill>
                <a:latin typeface="方正小标宋简体" panose="03000509000000000000" pitchFamily="2" charset="-122"/>
                <a:ea typeface="方正小标宋简体" panose="03000509000000000000" pitchFamily="2" charset="-122"/>
              </a:rPr>
              <a:t>综合防灾减灾规划</a:t>
            </a:r>
          </a:p>
        </p:txBody>
      </p:sp>
      <p:sp>
        <p:nvSpPr>
          <p:cNvPr id="11" name="文本框 10"/>
          <p:cNvSpPr txBox="1"/>
          <p:nvPr/>
        </p:nvSpPr>
        <p:spPr>
          <a:xfrm>
            <a:off x="0" y="1896754"/>
            <a:ext cx="10602913" cy="1476375"/>
          </a:xfrm>
          <a:prstGeom prst="rect">
            <a:avLst/>
          </a:prstGeom>
          <a:noFill/>
        </p:spPr>
        <p:txBody>
          <a:bodyPr wrap="square" rtlCol="0">
            <a:spAutoFit/>
          </a:bodyPr>
          <a:lstStyle/>
          <a:p>
            <a:pPr>
              <a:lnSpc>
                <a:spcPct val="120000"/>
              </a:lnSpc>
            </a:pPr>
            <a:r>
              <a:rPr lang="zh-CN" altLang="en-US" sz="2500" b="1">
                <a:solidFill>
                  <a:srgbClr val="B82015"/>
                </a:solidFill>
                <a:latin typeface="微软雅黑" panose="020B0503020204020204" pitchFamily="34" charset="-122"/>
                <a:ea typeface="微软雅黑" panose="020B0503020204020204" pitchFamily="34" charset="-122"/>
              </a:rPr>
              <a:t>        坚持“预防为主、平战结合、综合治理”的方针，针对洪涝、地质灾害、火灾、地震及突发公共卫生事件等风险，构建全天候、全覆盖、高效率的综合防灾减灾体系</a:t>
            </a:r>
          </a:p>
        </p:txBody>
      </p:sp>
      <p:cxnSp>
        <p:nvCxnSpPr>
          <p:cNvPr id="2" name="直接连接符 1"/>
          <p:cNvCxnSpPr/>
          <p:nvPr/>
        </p:nvCxnSpPr>
        <p:spPr>
          <a:xfrm>
            <a:off x="8227" y="1896754"/>
            <a:ext cx="10602913" cy="0"/>
          </a:xfrm>
          <a:prstGeom prst="line">
            <a:avLst/>
          </a:prstGeom>
          <a:ln w="127000">
            <a:gradFill flip="none" rotWithShape="1">
              <a:gsLst>
                <a:gs pos="25000">
                  <a:schemeClr val="accent1">
                    <a:lumMod val="5000"/>
                    <a:lumOff val="95000"/>
                    <a:alpha val="19000"/>
                  </a:schemeClr>
                </a:gs>
                <a:gs pos="100000">
                  <a:srgbClr val="B82015"/>
                </a:gs>
              </a:gsLst>
              <a:path path="circle">
                <a:fillToRect l="100000" t="100000"/>
              </a:path>
              <a:tileRect r="-100000" b="-100000"/>
            </a:gradFill>
          </a:ln>
        </p:spPr>
        <p:style>
          <a:lnRef idx="2">
            <a:schemeClr val="accent1"/>
          </a:lnRef>
          <a:fillRef idx="0">
            <a:schemeClr val="accent1"/>
          </a:fillRef>
          <a:effectRef idx="1">
            <a:schemeClr val="accent1"/>
          </a:effectRef>
          <a:fontRef idx="minor">
            <a:schemeClr val="tx1"/>
          </a:fontRef>
        </p:style>
      </p:cxnSp>
      <p:pic>
        <p:nvPicPr>
          <p:cNvPr id="6" name="图片 5">
            <a:extLst>
              <a:ext uri="{FF2B5EF4-FFF2-40B4-BE49-F238E27FC236}">
                <a16:creationId xmlns:a16="http://schemas.microsoft.com/office/drawing/2014/main" id="{9DB7E4B4-1E66-FDBB-3AC9-FD1A335997E3}"/>
              </a:ext>
            </a:extLst>
          </p:cNvPr>
          <p:cNvPicPr>
            <a:picLocks noChangeAspect="1"/>
          </p:cNvPicPr>
          <p:nvPr/>
        </p:nvPicPr>
        <p:blipFill>
          <a:blip r:embed="rId2"/>
          <a:stretch>
            <a:fillRect/>
          </a:stretch>
        </p:blipFill>
        <p:spPr>
          <a:xfrm>
            <a:off x="332892" y="3457668"/>
            <a:ext cx="10095159" cy="1138086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38CA2D35-9BC1-5A9A-1008-2C0EA5C1531E}"/>
              </a:ext>
            </a:extLst>
          </p:cNvPr>
          <p:cNvPicPr>
            <a:picLocks noChangeAspect="1"/>
          </p:cNvPicPr>
          <p:nvPr/>
        </p:nvPicPr>
        <p:blipFill>
          <a:blip r:embed="rId2">
            <a:alphaModFix amt="32000"/>
          </a:blip>
          <a:stretch>
            <a:fillRect/>
          </a:stretch>
        </p:blipFill>
        <p:spPr>
          <a:xfrm>
            <a:off x="0" y="0"/>
            <a:ext cx="10691813" cy="15119350"/>
          </a:xfrm>
          <a:prstGeom prst="rect">
            <a:avLst/>
          </a:prstGeom>
        </p:spPr>
      </p:pic>
      <p:sp>
        <p:nvSpPr>
          <p:cNvPr id="6" name="文本框 5"/>
          <p:cNvSpPr txBox="1"/>
          <p:nvPr/>
        </p:nvSpPr>
        <p:spPr>
          <a:xfrm>
            <a:off x="6028841" y="863888"/>
            <a:ext cx="3755100" cy="784830"/>
          </a:xfrm>
          <a:prstGeom prst="rect">
            <a:avLst/>
          </a:prstGeom>
          <a:noFill/>
        </p:spPr>
        <p:txBody>
          <a:bodyPr wrap="square" rtlCol="0">
            <a:spAutoFit/>
          </a:bodyPr>
          <a:lstStyle/>
          <a:p>
            <a:pPr algn="r"/>
            <a:r>
              <a:rPr lang="zh-CN" altLang="en-US" sz="4500" b="1">
                <a:solidFill>
                  <a:srgbClr val="2E6D7A"/>
                </a:solidFill>
                <a:latin typeface="方正小标宋简体" panose="03000509000000000000" pitchFamily="2" charset="-122"/>
                <a:ea typeface="方正小标宋简体" panose="03000509000000000000" pitchFamily="2" charset="-122"/>
              </a:rPr>
              <a:t>前言</a:t>
            </a:r>
            <a:endParaRPr lang="zh-CN" altLang="en-US" sz="2400">
              <a:solidFill>
                <a:srgbClr val="2E6D7A"/>
              </a:solidFill>
              <a:latin typeface="方正小标宋简体" panose="03000509000000000000" pitchFamily="2" charset="-122"/>
              <a:ea typeface="方正小标宋简体" panose="03000509000000000000" pitchFamily="2" charset="-122"/>
            </a:endParaRPr>
          </a:p>
        </p:txBody>
      </p:sp>
      <p:sp>
        <p:nvSpPr>
          <p:cNvPr id="8" name="文本框 7"/>
          <p:cNvSpPr txBox="1"/>
          <p:nvPr/>
        </p:nvSpPr>
        <p:spPr>
          <a:xfrm>
            <a:off x="381257" y="1685612"/>
            <a:ext cx="7911966" cy="7223581"/>
          </a:xfrm>
          <a:prstGeom prst="rect">
            <a:avLst/>
          </a:prstGeom>
          <a:noFill/>
        </p:spPr>
        <p:txBody>
          <a:bodyPr wrap="square" rtlCol="0">
            <a:spAutoFit/>
          </a:bodyPr>
          <a:lstStyle/>
          <a:p>
            <a:pPr>
              <a:lnSpc>
                <a:spcPct val="150000"/>
              </a:lnSpc>
            </a:pPr>
            <a:r>
              <a:rPr lang="zh-CN" altLang="en-US" sz="2600" b="1">
                <a:solidFill>
                  <a:srgbClr val="2E6D7A"/>
                </a:solidFill>
                <a:latin typeface="微软雅黑" panose="020B0503020204020204" pitchFamily="34" charset="-122"/>
                <a:ea typeface="微软雅黑" panose="020B0503020204020204" pitchFamily="34" charset="-122"/>
              </a:rPr>
              <a:t>       国土空间规划是国家空间发展指南、可持续发展的蓝图，是各类开发保护建设活动的基本依据。按照国家、省市部署，结合武钢市矿建、红山、铁山、朱兰、垭口、寺坡、院岭街道实际，编制并实施</a:t>
            </a:r>
            <a:r>
              <a:rPr lang="en-US" altLang="zh-CN" sz="2600" b="1">
                <a:solidFill>
                  <a:srgbClr val="2E6D7A"/>
                </a:solidFill>
                <a:latin typeface="微软雅黑" panose="020B0503020204020204" pitchFamily="34" charset="-122"/>
                <a:ea typeface="微软雅黑" panose="020B0503020204020204" pitchFamily="34" charset="-122"/>
              </a:rPr>
              <a:t>《</a:t>
            </a:r>
            <a:r>
              <a:rPr lang="zh-CN" altLang="en-US" sz="2600" b="1">
                <a:solidFill>
                  <a:srgbClr val="2E6D7A"/>
                </a:solidFill>
                <a:latin typeface="微软雅黑" panose="020B0503020204020204" pitchFamily="34" charset="-122"/>
                <a:ea typeface="微软雅黑" panose="020B0503020204020204" pitchFamily="34" charset="-122"/>
              </a:rPr>
              <a:t>舞钢市矿建、红山、铁山、朱兰、垭口、寺坡、院岭街道国土空间总体规划（</a:t>
            </a:r>
            <a:r>
              <a:rPr lang="en-US" altLang="zh-CN" sz="2600" b="1">
                <a:solidFill>
                  <a:srgbClr val="2E6D7A"/>
                </a:solidFill>
                <a:latin typeface="微软雅黑" panose="020B0503020204020204" pitchFamily="34" charset="-122"/>
                <a:ea typeface="微软雅黑" panose="020B0503020204020204" pitchFamily="34" charset="-122"/>
              </a:rPr>
              <a:t>2021—2035</a:t>
            </a:r>
            <a:r>
              <a:rPr lang="zh-CN" altLang="en-US" sz="2600" b="1">
                <a:solidFill>
                  <a:srgbClr val="2E6D7A"/>
                </a:solidFill>
                <a:latin typeface="微软雅黑" panose="020B0503020204020204" pitchFamily="34" charset="-122"/>
                <a:ea typeface="微软雅黑" panose="020B0503020204020204" pitchFamily="34" charset="-122"/>
              </a:rPr>
              <a:t>年）</a:t>
            </a:r>
            <a:r>
              <a:rPr lang="en-US" altLang="zh-CN" sz="2600" b="1">
                <a:solidFill>
                  <a:srgbClr val="2E6D7A"/>
                </a:solidFill>
                <a:latin typeface="微软雅黑" panose="020B0503020204020204" pitchFamily="34" charset="-122"/>
                <a:ea typeface="微软雅黑" panose="020B0503020204020204" pitchFamily="34" charset="-122"/>
              </a:rPr>
              <a:t>》</a:t>
            </a:r>
            <a:r>
              <a:rPr lang="zh-CN" altLang="en-US" sz="2600" b="1">
                <a:solidFill>
                  <a:srgbClr val="2E6D7A"/>
                </a:solidFill>
                <a:latin typeface="微软雅黑" panose="020B0503020204020204" pitchFamily="34" charset="-122"/>
                <a:ea typeface="微软雅黑" panose="020B0503020204020204" pitchFamily="34" charset="-122"/>
              </a:rPr>
              <a:t>（以下简称</a:t>
            </a:r>
            <a:r>
              <a:rPr lang="en-US" altLang="zh-CN" sz="2600" b="1">
                <a:solidFill>
                  <a:srgbClr val="2E6D7A"/>
                </a:solidFill>
                <a:latin typeface="微软雅黑" panose="020B0503020204020204" pitchFamily="34" charset="-122"/>
                <a:ea typeface="微软雅黑" panose="020B0503020204020204" pitchFamily="34" charset="-122"/>
              </a:rPr>
              <a:t>《</a:t>
            </a:r>
            <a:r>
              <a:rPr lang="zh-CN" altLang="en-US" sz="2600" b="1">
                <a:solidFill>
                  <a:srgbClr val="2E6D7A"/>
                </a:solidFill>
                <a:latin typeface="微软雅黑" panose="020B0503020204020204" pitchFamily="34" charset="-122"/>
                <a:ea typeface="微软雅黑" panose="020B0503020204020204" pitchFamily="34" charset="-122"/>
              </a:rPr>
              <a:t>规划</a:t>
            </a:r>
            <a:r>
              <a:rPr lang="en-US" altLang="zh-CN" sz="2600" b="1">
                <a:solidFill>
                  <a:srgbClr val="2E6D7A"/>
                </a:solidFill>
                <a:latin typeface="微软雅黑" panose="020B0503020204020204" pitchFamily="34" charset="-122"/>
                <a:ea typeface="微软雅黑" panose="020B0503020204020204" pitchFamily="34" charset="-122"/>
              </a:rPr>
              <a:t>》</a:t>
            </a:r>
            <a:r>
              <a:rPr lang="zh-CN" altLang="en-US" sz="2600" b="1">
                <a:solidFill>
                  <a:srgbClr val="2E6D7A"/>
                </a:solidFill>
                <a:latin typeface="微软雅黑" panose="020B0503020204020204" pitchFamily="34" charset="-122"/>
                <a:ea typeface="微软雅黑" panose="020B0503020204020204" pitchFamily="34" charset="-122"/>
              </a:rPr>
              <a:t>）。</a:t>
            </a:r>
            <a:endParaRPr lang="en-US" altLang="zh-CN" sz="2600" b="1">
              <a:solidFill>
                <a:srgbClr val="2E6D7A"/>
              </a:solidFill>
              <a:latin typeface="微软雅黑" panose="020B0503020204020204" pitchFamily="34" charset="-122"/>
              <a:ea typeface="微软雅黑" panose="020B0503020204020204" pitchFamily="34" charset="-122"/>
            </a:endParaRPr>
          </a:p>
          <a:p>
            <a:pPr>
              <a:lnSpc>
                <a:spcPct val="150000"/>
              </a:lnSpc>
            </a:pPr>
            <a:r>
              <a:rPr lang="en-US" altLang="zh-CN" sz="2600" b="1">
                <a:solidFill>
                  <a:srgbClr val="2E6D7A"/>
                </a:solidFill>
                <a:latin typeface="微软雅黑" panose="020B0503020204020204" pitchFamily="34" charset="-122"/>
                <a:ea typeface="微软雅黑" panose="020B0503020204020204" pitchFamily="34" charset="-122"/>
              </a:rPr>
              <a:t>      《</a:t>
            </a:r>
            <a:r>
              <a:rPr lang="zh-CN" altLang="en-US" sz="2600" b="1">
                <a:solidFill>
                  <a:srgbClr val="2E6D7A"/>
                </a:solidFill>
                <a:latin typeface="微软雅黑" panose="020B0503020204020204" pitchFamily="34" charset="-122"/>
                <a:ea typeface="微软雅黑" panose="020B0503020204020204" pitchFamily="34" charset="-122"/>
              </a:rPr>
              <a:t>规划</a:t>
            </a:r>
            <a:r>
              <a:rPr lang="en-US" altLang="zh-CN" sz="2600" b="1">
                <a:solidFill>
                  <a:srgbClr val="2E6D7A"/>
                </a:solidFill>
                <a:latin typeface="微软雅黑" panose="020B0503020204020204" pitchFamily="34" charset="-122"/>
                <a:ea typeface="微软雅黑" panose="020B0503020204020204" pitchFamily="34" charset="-122"/>
              </a:rPr>
              <a:t>》</a:t>
            </a:r>
            <a:r>
              <a:rPr lang="zh-CN" altLang="en-US" sz="2600" b="1">
                <a:solidFill>
                  <a:srgbClr val="2E6D7A"/>
                </a:solidFill>
                <a:latin typeface="微软雅黑" panose="020B0503020204020204" pitchFamily="34" charset="-122"/>
                <a:ea typeface="微软雅黑" panose="020B0503020204020204" pitchFamily="34" charset="-122"/>
              </a:rPr>
              <a:t>是未来十五年乡镇级国土空间保护、开发、利用、修复的政策和总纲</a:t>
            </a:r>
            <a:r>
              <a:rPr lang="en-US" altLang="zh-CN" sz="2600" b="1">
                <a:solidFill>
                  <a:srgbClr val="2E6D7A"/>
                </a:solidFill>
                <a:latin typeface="微软雅黑" panose="020B0503020204020204" pitchFamily="34" charset="-122"/>
                <a:ea typeface="微软雅黑" panose="020B0503020204020204" pitchFamily="34" charset="-122"/>
              </a:rPr>
              <a:t> </a:t>
            </a:r>
            <a:r>
              <a:rPr lang="zh-CN" altLang="en-US" sz="2600" b="1">
                <a:solidFill>
                  <a:srgbClr val="2E6D7A"/>
                </a:solidFill>
                <a:latin typeface="微软雅黑" panose="020B0503020204020204" pitchFamily="34" charset="-122"/>
                <a:ea typeface="微软雅黑" panose="020B0503020204020204" pitchFamily="34" charset="-122"/>
              </a:rPr>
              <a:t>，是落实新发展理念、实施高效能治理、实现高质量发展和高品质生活的空间政策，是全乡开展各类开发保护建设活动、实施国土空间用途管制和编制村庄规划的基本依据。</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3027700-E0EC-C8B8-BBE9-EB74FA154A89}"/>
              </a:ext>
            </a:extLst>
          </p:cNvPr>
          <p:cNvPicPr>
            <a:picLocks noChangeAspect="1"/>
          </p:cNvPicPr>
          <p:nvPr/>
        </p:nvPicPr>
        <p:blipFill>
          <a:blip r:embed="rId2">
            <a:alphaModFix amt="37000"/>
          </a:blip>
          <a:srcRect b="894"/>
          <a:stretch>
            <a:fillRect/>
          </a:stretch>
        </p:blipFill>
        <p:spPr>
          <a:xfrm>
            <a:off x="-1" y="-3471"/>
            <a:ext cx="10691813" cy="15122822"/>
          </a:xfrm>
          <a:prstGeom prst="rect">
            <a:avLst/>
          </a:prstGeom>
        </p:spPr>
      </p:pic>
      <p:sp>
        <p:nvSpPr>
          <p:cNvPr id="8" name="文本框 7"/>
          <p:cNvSpPr txBox="1"/>
          <p:nvPr/>
        </p:nvSpPr>
        <p:spPr>
          <a:xfrm>
            <a:off x="7339671" y="3136693"/>
            <a:ext cx="3055614" cy="1569660"/>
          </a:xfrm>
          <a:prstGeom prst="rect">
            <a:avLst/>
          </a:prstGeom>
          <a:noFill/>
        </p:spPr>
        <p:txBody>
          <a:bodyPr wrap="square" rtlCol="0">
            <a:spAutoFit/>
          </a:bodyPr>
          <a:lstStyle/>
          <a:p>
            <a:r>
              <a:rPr lang="zh-CN" altLang="en-US" sz="9600" spc="-1200">
                <a:solidFill>
                  <a:srgbClr val="2E6D7A"/>
                </a:solidFill>
                <a:latin typeface="方正小标宋简体" panose="03000509000000000000" pitchFamily="2" charset="-122"/>
                <a:ea typeface="方正小标宋简体" panose="03000509000000000000" pitchFamily="2" charset="-122"/>
              </a:rPr>
              <a:t>目 录</a:t>
            </a:r>
          </a:p>
        </p:txBody>
      </p:sp>
      <p:sp>
        <p:nvSpPr>
          <p:cNvPr id="9" name="文本框 8"/>
          <p:cNvSpPr txBox="1"/>
          <p:nvPr/>
        </p:nvSpPr>
        <p:spPr>
          <a:xfrm>
            <a:off x="7218951" y="4389120"/>
            <a:ext cx="3055615" cy="523220"/>
          </a:xfrm>
          <a:prstGeom prst="rect">
            <a:avLst/>
          </a:prstGeom>
          <a:noFill/>
        </p:spPr>
        <p:txBody>
          <a:bodyPr wrap="square" rtlCol="0">
            <a:spAutoFit/>
          </a:bodyPr>
          <a:lstStyle/>
          <a:p>
            <a:r>
              <a:rPr lang="en-US" altLang="zh-CN" sz="2800">
                <a:solidFill>
                  <a:srgbClr val="2E6D7A"/>
                </a:solidFill>
              </a:rPr>
              <a:t>C  O  N  T  E  N  T  S</a:t>
            </a:r>
            <a:endParaRPr lang="zh-CN" altLang="en-US" sz="2800">
              <a:solidFill>
                <a:srgbClr val="2E6D7A"/>
              </a:solidFill>
            </a:endParaRPr>
          </a:p>
        </p:txBody>
      </p:sp>
      <p:sp>
        <p:nvSpPr>
          <p:cNvPr id="10" name="文本框 9"/>
          <p:cNvSpPr txBox="1"/>
          <p:nvPr/>
        </p:nvSpPr>
        <p:spPr>
          <a:xfrm>
            <a:off x="5563404" y="5005137"/>
            <a:ext cx="5428648" cy="861774"/>
          </a:xfrm>
          <a:prstGeom prst="rect">
            <a:avLst/>
          </a:prstGeom>
          <a:noFill/>
        </p:spPr>
        <p:txBody>
          <a:bodyPr wrap="square" rtlCol="0">
            <a:spAutoFit/>
          </a:bodyPr>
          <a:lstStyle/>
          <a:p>
            <a:r>
              <a:rPr lang="zh-CN" altLang="en-US" sz="5000" b="1">
                <a:solidFill>
                  <a:srgbClr val="2E6D7A"/>
                </a:solidFill>
                <a:latin typeface="微软雅黑" panose="020B0503020204020204" pitchFamily="34" charset="-122"/>
                <a:ea typeface="微软雅黑" panose="020B0503020204020204" pitchFamily="34" charset="-122"/>
              </a:rPr>
              <a:t>壹     规划总则</a:t>
            </a:r>
          </a:p>
        </p:txBody>
      </p:sp>
      <p:sp>
        <p:nvSpPr>
          <p:cNvPr id="11" name="文本框 10"/>
          <p:cNvSpPr txBox="1"/>
          <p:nvPr/>
        </p:nvSpPr>
        <p:spPr>
          <a:xfrm>
            <a:off x="5563404" y="6003231"/>
            <a:ext cx="5428648" cy="861774"/>
          </a:xfrm>
          <a:prstGeom prst="rect">
            <a:avLst/>
          </a:prstGeom>
          <a:noFill/>
        </p:spPr>
        <p:txBody>
          <a:bodyPr wrap="square" rtlCol="0">
            <a:spAutoFit/>
          </a:bodyPr>
          <a:lstStyle/>
          <a:p>
            <a:r>
              <a:rPr lang="zh-CN" altLang="en-US" sz="5000" b="1">
                <a:solidFill>
                  <a:srgbClr val="923667"/>
                </a:solidFill>
                <a:latin typeface="微软雅黑" panose="020B0503020204020204" pitchFamily="34" charset="-122"/>
                <a:ea typeface="微软雅黑" panose="020B0503020204020204" pitchFamily="34" charset="-122"/>
              </a:rPr>
              <a:t>贰     目标定位</a:t>
            </a:r>
          </a:p>
        </p:txBody>
      </p:sp>
      <p:sp>
        <p:nvSpPr>
          <p:cNvPr id="15" name="文本框 14"/>
          <p:cNvSpPr txBox="1"/>
          <p:nvPr/>
        </p:nvSpPr>
        <p:spPr>
          <a:xfrm>
            <a:off x="5588805" y="6998363"/>
            <a:ext cx="5428648" cy="861774"/>
          </a:xfrm>
          <a:prstGeom prst="rect">
            <a:avLst/>
          </a:prstGeom>
          <a:noFill/>
        </p:spPr>
        <p:txBody>
          <a:bodyPr wrap="square" rtlCol="0">
            <a:spAutoFit/>
          </a:bodyPr>
          <a:lstStyle/>
          <a:p>
            <a:r>
              <a:rPr lang="zh-CN" altLang="en-US" sz="5000" b="1">
                <a:solidFill>
                  <a:srgbClr val="3B937C"/>
                </a:solidFill>
                <a:latin typeface="微软雅黑" panose="020B0503020204020204" pitchFamily="34" charset="-122"/>
                <a:ea typeface="微软雅黑" panose="020B0503020204020204" pitchFamily="34" charset="-122"/>
              </a:rPr>
              <a:t>叁     总体格局</a:t>
            </a:r>
          </a:p>
        </p:txBody>
      </p:sp>
      <p:sp>
        <p:nvSpPr>
          <p:cNvPr id="16" name="文本框 15"/>
          <p:cNvSpPr txBox="1"/>
          <p:nvPr/>
        </p:nvSpPr>
        <p:spPr>
          <a:xfrm>
            <a:off x="5571871" y="7988786"/>
            <a:ext cx="5428648" cy="861774"/>
          </a:xfrm>
          <a:prstGeom prst="rect">
            <a:avLst/>
          </a:prstGeom>
          <a:noFill/>
        </p:spPr>
        <p:txBody>
          <a:bodyPr wrap="square" rtlCol="0">
            <a:spAutoFit/>
          </a:bodyPr>
          <a:lstStyle/>
          <a:p>
            <a:r>
              <a:rPr lang="zh-CN" altLang="en-US" sz="5000" b="1">
                <a:solidFill>
                  <a:srgbClr val="B82015"/>
                </a:solidFill>
                <a:latin typeface="微软雅黑" panose="020B0503020204020204" pitchFamily="34" charset="-122"/>
                <a:ea typeface="微软雅黑" panose="020B0503020204020204" pitchFamily="34" charset="-122"/>
              </a:rPr>
              <a:t>肆     支撑体系</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435FC0F-41BB-B09E-2DFA-3AFFD96F1646}"/>
              </a:ext>
            </a:extLst>
          </p:cNvPr>
          <p:cNvPicPr>
            <a:picLocks noChangeAspect="1"/>
          </p:cNvPicPr>
          <p:nvPr/>
        </p:nvPicPr>
        <p:blipFill>
          <a:blip r:embed="rId2"/>
          <a:srcRect l="7490"/>
          <a:stretch>
            <a:fillRect/>
          </a:stretch>
        </p:blipFill>
        <p:spPr>
          <a:xfrm>
            <a:off x="0" y="0"/>
            <a:ext cx="10691813" cy="15118757"/>
          </a:xfrm>
          <a:prstGeom prst="rect">
            <a:avLst/>
          </a:prstGeom>
        </p:spPr>
      </p:pic>
      <p:sp>
        <p:nvSpPr>
          <p:cNvPr id="2" name="矩形 1"/>
          <p:cNvSpPr/>
          <p:nvPr/>
        </p:nvSpPr>
        <p:spPr>
          <a:xfrm>
            <a:off x="-45500" y="593"/>
            <a:ext cx="10782812" cy="15118757"/>
          </a:xfrm>
          <a:prstGeom prst="rect">
            <a:avLst/>
          </a:prstGeom>
          <a:gradFill flip="none" rotWithShape="1">
            <a:gsLst>
              <a:gs pos="5000">
                <a:schemeClr val="accent1">
                  <a:lumMod val="5000"/>
                  <a:lumOff val="95000"/>
                  <a:alpha val="0"/>
                </a:schemeClr>
              </a:gs>
              <a:gs pos="81000">
                <a:srgbClr val="398695"/>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051819" y="1869545"/>
            <a:ext cx="4124528" cy="3154710"/>
          </a:xfrm>
          <a:prstGeom prst="rect">
            <a:avLst/>
          </a:prstGeom>
          <a:noFill/>
        </p:spPr>
        <p:txBody>
          <a:bodyPr wrap="square" rtlCol="0">
            <a:spAutoFit/>
          </a:bodyPr>
          <a:lstStyle/>
          <a:p>
            <a:r>
              <a:rPr lang="zh-CN" altLang="en-US" sz="19900">
                <a:solidFill>
                  <a:schemeClr val="bg1"/>
                </a:solidFill>
                <a:latin typeface="方正小标宋简体" panose="03000509000000000000" pitchFamily="2" charset="-122"/>
                <a:ea typeface="方正小标宋简体" panose="03000509000000000000" pitchFamily="2" charset="-122"/>
              </a:rPr>
              <a:t>壹</a:t>
            </a:r>
          </a:p>
        </p:txBody>
      </p:sp>
      <p:sp>
        <p:nvSpPr>
          <p:cNvPr id="9" name="文本框 8"/>
          <p:cNvSpPr txBox="1"/>
          <p:nvPr/>
        </p:nvSpPr>
        <p:spPr>
          <a:xfrm>
            <a:off x="673768" y="4846255"/>
            <a:ext cx="3397718" cy="830997"/>
          </a:xfrm>
          <a:prstGeom prst="rect">
            <a:avLst/>
          </a:prstGeom>
          <a:noFill/>
        </p:spPr>
        <p:txBody>
          <a:bodyPr wrap="square" rtlCol="0">
            <a:spAutoFit/>
          </a:bodyPr>
          <a:lstStyle/>
          <a:p>
            <a:r>
              <a:rPr lang="zh-CN" altLang="en-US" sz="4800" spc="300">
                <a:solidFill>
                  <a:schemeClr val="bg1"/>
                </a:solidFill>
                <a:latin typeface="方正小标宋简体" panose="03000509000000000000" pitchFamily="2" charset="-122"/>
                <a:ea typeface="方正小标宋简体" panose="03000509000000000000" pitchFamily="2" charset="-122"/>
              </a:rPr>
              <a:t>规划总则</a:t>
            </a:r>
          </a:p>
        </p:txBody>
      </p:sp>
      <p:sp>
        <p:nvSpPr>
          <p:cNvPr id="10" name="文本框 9"/>
          <p:cNvSpPr txBox="1"/>
          <p:nvPr/>
        </p:nvSpPr>
        <p:spPr>
          <a:xfrm>
            <a:off x="1232033" y="5646723"/>
            <a:ext cx="3031958" cy="3247877"/>
          </a:xfrm>
          <a:prstGeom prst="rect">
            <a:avLst/>
          </a:prstGeom>
          <a:noFill/>
        </p:spPr>
        <p:txBody>
          <a:bodyPr wrap="square" rtlCol="0">
            <a:spAutoFit/>
          </a:bodyPr>
          <a:lstStyle/>
          <a:p>
            <a:pPr>
              <a:lnSpc>
                <a:spcPct val="150000"/>
              </a:lnSpc>
            </a:pPr>
            <a:r>
              <a:rPr lang="en-US" altLang="zh-CN" sz="2800">
                <a:solidFill>
                  <a:schemeClr val="bg1"/>
                </a:solidFill>
                <a:latin typeface="微软雅黑" panose="020B0503020204020204" pitchFamily="34" charset="-122"/>
                <a:ea typeface="微软雅黑" panose="020B0503020204020204" pitchFamily="34" charset="-122"/>
              </a:rPr>
              <a:t>1.1</a:t>
            </a:r>
            <a:r>
              <a:rPr lang="zh-CN" altLang="en-US" sz="2800">
                <a:solidFill>
                  <a:schemeClr val="bg1"/>
                </a:solidFill>
                <a:latin typeface="微软雅黑" panose="020B0503020204020204" pitchFamily="34" charset="-122"/>
                <a:ea typeface="微软雅黑" panose="020B0503020204020204" pitchFamily="34" charset="-122"/>
              </a:rPr>
              <a:t>指导思想</a:t>
            </a:r>
            <a:endParaRPr lang="en-US" altLang="zh-CN" sz="280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2800">
                <a:solidFill>
                  <a:schemeClr val="bg1"/>
                </a:solidFill>
                <a:latin typeface="微软雅黑" panose="020B0503020204020204" pitchFamily="34" charset="-122"/>
                <a:ea typeface="微软雅黑" panose="020B0503020204020204" pitchFamily="34" charset="-122"/>
              </a:rPr>
              <a:t>1.2</a:t>
            </a:r>
            <a:r>
              <a:rPr lang="zh-CN" altLang="en-US" sz="2800">
                <a:solidFill>
                  <a:schemeClr val="bg1"/>
                </a:solidFill>
                <a:latin typeface="微软雅黑" panose="020B0503020204020204" pitchFamily="34" charset="-122"/>
                <a:ea typeface="微软雅黑" panose="020B0503020204020204" pitchFamily="34" charset="-122"/>
              </a:rPr>
              <a:t>规划原则</a:t>
            </a:r>
            <a:endParaRPr lang="en-US" altLang="zh-CN" sz="280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2800">
                <a:solidFill>
                  <a:schemeClr val="bg1"/>
                </a:solidFill>
                <a:latin typeface="微软雅黑" panose="020B0503020204020204" pitchFamily="34" charset="-122"/>
                <a:ea typeface="微软雅黑" panose="020B0503020204020204" pitchFamily="34" charset="-122"/>
              </a:rPr>
              <a:t>1.3</a:t>
            </a:r>
            <a:r>
              <a:rPr lang="zh-CN" altLang="en-US" sz="2800">
                <a:solidFill>
                  <a:schemeClr val="bg1"/>
                </a:solidFill>
                <a:latin typeface="微软雅黑" panose="020B0503020204020204" pitchFamily="34" charset="-122"/>
                <a:ea typeface="微软雅黑" panose="020B0503020204020204" pitchFamily="34" charset="-122"/>
              </a:rPr>
              <a:t>规划期限</a:t>
            </a:r>
            <a:endParaRPr lang="en-US" altLang="zh-CN" sz="280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2800">
                <a:solidFill>
                  <a:schemeClr val="bg1"/>
                </a:solidFill>
                <a:latin typeface="微软雅黑" panose="020B0503020204020204" pitchFamily="34" charset="-122"/>
                <a:ea typeface="微软雅黑" panose="020B0503020204020204" pitchFamily="34" charset="-122"/>
              </a:rPr>
              <a:t>1.4</a:t>
            </a:r>
            <a:r>
              <a:rPr lang="zh-CN" altLang="en-US" sz="2800">
                <a:solidFill>
                  <a:schemeClr val="bg1"/>
                </a:solidFill>
                <a:latin typeface="微软雅黑" panose="020B0503020204020204" pitchFamily="34" charset="-122"/>
                <a:ea typeface="微软雅黑" panose="020B0503020204020204" pitchFamily="34" charset="-122"/>
              </a:rPr>
              <a:t>规划范围</a:t>
            </a:r>
            <a:endParaRPr lang="en-US" altLang="zh-CN" sz="280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2800">
                <a:solidFill>
                  <a:schemeClr val="bg1"/>
                </a:solidFill>
                <a:latin typeface="微软雅黑" panose="020B0503020204020204" pitchFamily="34" charset="-122"/>
                <a:ea typeface="微软雅黑" panose="020B0503020204020204" pitchFamily="34" charset="-122"/>
              </a:rPr>
              <a:t>1.5</a:t>
            </a:r>
            <a:r>
              <a:rPr lang="zh-CN" altLang="en-US" sz="2800">
                <a:solidFill>
                  <a:schemeClr val="bg1"/>
                </a:solidFill>
                <a:latin typeface="微软雅黑" panose="020B0503020204020204" pitchFamily="34" charset="-122"/>
                <a:ea typeface="微软雅黑" panose="020B0503020204020204" pitchFamily="34" charset="-122"/>
              </a:rPr>
              <a:t>底图底数</a:t>
            </a:r>
          </a:p>
        </p:txBody>
      </p:sp>
      <p:sp>
        <p:nvSpPr>
          <p:cNvPr id="4" name="矩形 3"/>
          <p:cNvSpPr/>
          <p:nvPr/>
        </p:nvSpPr>
        <p:spPr>
          <a:xfrm>
            <a:off x="490566" y="4958438"/>
            <a:ext cx="224367" cy="224367"/>
          </a:xfrm>
          <a:custGeom>
            <a:avLst/>
            <a:gdLst>
              <a:gd name="connsiteX0" fmla="*/ 0 w 224367"/>
              <a:gd name="connsiteY0" fmla="*/ 0 h 224367"/>
              <a:gd name="connsiteX1" fmla="*/ 224367 w 224367"/>
              <a:gd name="connsiteY1" fmla="*/ 0 h 224367"/>
              <a:gd name="connsiteX2" fmla="*/ 224367 w 224367"/>
              <a:gd name="connsiteY2" fmla="*/ 224367 h 224367"/>
              <a:gd name="connsiteX3" fmla="*/ 0 w 224367"/>
              <a:gd name="connsiteY3" fmla="*/ 224367 h 224367"/>
              <a:gd name="connsiteX4" fmla="*/ 0 w 224367"/>
              <a:gd name="connsiteY4" fmla="*/ 0 h 224367"/>
              <a:gd name="connsiteX0-1" fmla="*/ 0 w 224367"/>
              <a:gd name="connsiteY0-2" fmla="*/ 0 h 224367"/>
              <a:gd name="connsiteX1-3" fmla="*/ 224367 w 224367"/>
              <a:gd name="connsiteY1-4" fmla="*/ 0 h 224367"/>
              <a:gd name="connsiteX2-5" fmla="*/ 111655 w 224367"/>
              <a:gd name="connsiteY2-6" fmla="*/ 106892 h 224367"/>
              <a:gd name="connsiteX3-7" fmla="*/ 0 w 224367"/>
              <a:gd name="connsiteY3-8" fmla="*/ 224367 h 224367"/>
              <a:gd name="connsiteX4-9" fmla="*/ 0 w 224367"/>
              <a:gd name="connsiteY4-10" fmla="*/ 0 h 22436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4367" h="224367">
                <a:moveTo>
                  <a:pt x="0" y="0"/>
                </a:moveTo>
                <a:lnTo>
                  <a:pt x="224367" y="0"/>
                </a:lnTo>
                <a:lnTo>
                  <a:pt x="111655" y="106892"/>
                </a:lnTo>
                <a:lnTo>
                  <a:pt x="0" y="224367"/>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378700" y="1043057"/>
            <a:ext cx="4292600" cy="769441"/>
          </a:xfrm>
          <a:prstGeom prst="rect">
            <a:avLst/>
          </a:prstGeom>
          <a:noFill/>
        </p:spPr>
        <p:txBody>
          <a:bodyPr wrap="square" rtlCol="0">
            <a:spAutoFit/>
          </a:bodyPr>
          <a:lstStyle/>
          <a:p>
            <a:r>
              <a:rPr lang="en-US" altLang="zh-CN" sz="4400" b="1">
                <a:solidFill>
                  <a:srgbClr val="398695"/>
                </a:solidFill>
                <a:latin typeface="方正小标宋简体" panose="03000509000000000000" pitchFamily="2" charset="-122"/>
                <a:ea typeface="方正小标宋简体" panose="03000509000000000000" pitchFamily="2" charset="-122"/>
              </a:rPr>
              <a:t>1.1</a:t>
            </a:r>
            <a:r>
              <a:rPr lang="zh-CN" altLang="en-US" sz="4000" b="1">
                <a:solidFill>
                  <a:srgbClr val="398695"/>
                </a:solidFill>
                <a:latin typeface="方正小标宋简体" panose="03000509000000000000" pitchFamily="2" charset="-122"/>
                <a:ea typeface="方正小标宋简体" panose="03000509000000000000" pitchFamily="2" charset="-122"/>
              </a:rPr>
              <a:t>指导思想</a:t>
            </a:r>
          </a:p>
        </p:txBody>
      </p:sp>
      <p:sp>
        <p:nvSpPr>
          <p:cNvPr id="3" name="文本框 2"/>
          <p:cNvSpPr txBox="1"/>
          <p:nvPr/>
        </p:nvSpPr>
        <p:spPr>
          <a:xfrm>
            <a:off x="88900" y="8677918"/>
            <a:ext cx="4292600" cy="769441"/>
          </a:xfrm>
          <a:prstGeom prst="rect">
            <a:avLst/>
          </a:prstGeom>
          <a:noFill/>
        </p:spPr>
        <p:txBody>
          <a:bodyPr wrap="square" rtlCol="0">
            <a:spAutoFit/>
          </a:bodyPr>
          <a:lstStyle/>
          <a:p>
            <a:r>
              <a:rPr lang="en-US" altLang="zh-CN" sz="4400" b="1">
                <a:solidFill>
                  <a:srgbClr val="398695"/>
                </a:solidFill>
                <a:latin typeface="方正小标宋简体" panose="03000509000000000000" pitchFamily="2" charset="-122"/>
                <a:ea typeface="方正小标宋简体" panose="03000509000000000000" pitchFamily="2" charset="-122"/>
              </a:rPr>
              <a:t>1.2</a:t>
            </a:r>
            <a:r>
              <a:rPr lang="zh-CN" altLang="en-US" sz="4000" b="1">
                <a:solidFill>
                  <a:srgbClr val="398695"/>
                </a:solidFill>
                <a:latin typeface="方正小标宋简体" panose="03000509000000000000" pitchFamily="2" charset="-122"/>
                <a:ea typeface="方正小标宋简体" panose="03000509000000000000" pitchFamily="2" charset="-122"/>
              </a:rPr>
              <a:t>规划原则</a:t>
            </a:r>
          </a:p>
        </p:txBody>
      </p:sp>
      <p:sp>
        <p:nvSpPr>
          <p:cNvPr id="4" name="文本框 3"/>
          <p:cNvSpPr txBox="1"/>
          <p:nvPr/>
        </p:nvSpPr>
        <p:spPr>
          <a:xfrm>
            <a:off x="7378700" y="8634723"/>
            <a:ext cx="4292600" cy="769441"/>
          </a:xfrm>
          <a:prstGeom prst="rect">
            <a:avLst/>
          </a:prstGeom>
          <a:noFill/>
        </p:spPr>
        <p:txBody>
          <a:bodyPr wrap="square" rtlCol="0">
            <a:spAutoFit/>
          </a:bodyPr>
          <a:lstStyle/>
          <a:p>
            <a:r>
              <a:rPr lang="en-US" altLang="zh-CN" sz="4400" b="1">
                <a:solidFill>
                  <a:srgbClr val="398695"/>
                </a:solidFill>
                <a:latin typeface="方正小标宋简体" panose="03000509000000000000" pitchFamily="2" charset="-122"/>
                <a:ea typeface="方正小标宋简体" panose="03000509000000000000" pitchFamily="2" charset="-122"/>
              </a:rPr>
              <a:t>1.3</a:t>
            </a:r>
            <a:r>
              <a:rPr lang="zh-CN" altLang="en-US" sz="4400" b="1">
                <a:solidFill>
                  <a:srgbClr val="398695"/>
                </a:solidFill>
                <a:latin typeface="方正小标宋简体" panose="03000509000000000000" pitchFamily="2" charset="-122"/>
                <a:ea typeface="方正小标宋简体" panose="03000509000000000000" pitchFamily="2" charset="-122"/>
              </a:rPr>
              <a:t>规划期限</a:t>
            </a:r>
            <a:endParaRPr lang="zh-CN" altLang="en-US" sz="4000" b="1">
              <a:solidFill>
                <a:srgbClr val="398695"/>
              </a:solidFill>
              <a:latin typeface="方正小标宋简体" panose="03000509000000000000" pitchFamily="2" charset="-122"/>
              <a:ea typeface="方正小标宋简体" panose="03000509000000000000" pitchFamily="2" charset="-122"/>
            </a:endParaRPr>
          </a:p>
        </p:txBody>
      </p:sp>
      <p:sp>
        <p:nvSpPr>
          <p:cNvPr id="6" name="矩形 5"/>
          <p:cNvSpPr/>
          <p:nvPr/>
        </p:nvSpPr>
        <p:spPr>
          <a:xfrm>
            <a:off x="0" y="1812498"/>
            <a:ext cx="10691813" cy="6170924"/>
          </a:xfrm>
          <a:prstGeom prst="rect">
            <a:avLst/>
          </a:prstGeom>
          <a:solidFill>
            <a:srgbClr val="3986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342900" y="9997061"/>
            <a:ext cx="5219700" cy="769441"/>
          </a:xfrm>
          <a:prstGeom prst="roundRect">
            <a:avLst/>
          </a:prstGeom>
          <a:solidFill>
            <a:srgbClr val="3986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98695"/>
              </a:solidFill>
            </a:endParaRPr>
          </a:p>
        </p:txBody>
      </p:sp>
      <p:sp>
        <p:nvSpPr>
          <p:cNvPr id="8" name="矩形: 圆角 7"/>
          <p:cNvSpPr/>
          <p:nvPr/>
        </p:nvSpPr>
        <p:spPr>
          <a:xfrm>
            <a:off x="342900" y="10918902"/>
            <a:ext cx="5219700" cy="769441"/>
          </a:xfrm>
          <a:prstGeom prst="roundRect">
            <a:avLst/>
          </a:prstGeom>
          <a:solidFill>
            <a:srgbClr val="3986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p:cNvSpPr/>
          <p:nvPr/>
        </p:nvSpPr>
        <p:spPr>
          <a:xfrm>
            <a:off x="342900" y="11840743"/>
            <a:ext cx="5219700" cy="769441"/>
          </a:xfrm>
          <a:prstGeom prst="roundRect">
            <a:avLst/>
          </a:prstGeom>
          <a:solidFill>
            <a:srgbClr val="3986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p:cNvSpPr/>
          <p:nvPr/>
        </p:nvSpPr>
        <p:spPr>
          <a:xfrm>
            <a:off x="342900" y="12762584"/>
            <a:ext cx="5219700" cy="769441"/>
          </a:xfrm>
          <a:prstGeom prst="roundRect">
            <a:avLst/>
          </a:prstGeom>
          <a:solidFill>
            <a:srgbClr val="3986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p:cNvSpPr/>
          <p:nvPr/>
        </p:nvSpPr>
        <p:spPr>
          <a:xfrm>
            <a:off x="342900" y="13680606"/>
            <a:ext cx="5219700" cy="769441"/>
          </a:xfrm>
          <a:prstGeom prst="roundRect">
            <a:avLst/>
          </a:prstGeom>
          <a:solidFill>
            <a:srgbClr val="3986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88900" y="9447359"/>
            <a:ext cx="10602913" cy="0"/>
          </a:xfrm>
          <a:prstGeom prst="line">
            <a:avLst/>
          </a:prstGeom>
          <a:ln w="127000">
            <a:gradFill flip="none" rotWithShape="1">
              <a:gsLst>
                <a:gs pos="25000">
                  <a:schemeClr val="accent1">
                    <a:lumMod val="5000"/>
                    <a:lumOff val="95000"/>
                    <a:alpha val="19000"/>
                  </a:schemeClr>
                </a:gs>
                <a:gs pos="100000">
                  <a:srgbClr val="398695"/>
                </a:gs>
              </a:gsLst>
              <a:path path="circle">
                <a:fillToRect l="100000" t="100000"/>
              </a:path>
              <a:tileRect r="-100000" b="-100000"/>
            </a:gradFill>
          </a:ln>
        </p:spPr>
        <p:style>
          <a:lnRef idx="2">
            <a:schemeClr val="accent1"/>
          </a:lnRef>
          <a:fillRef idx="0">
            <a:schemeClr val="accent1"/>
          </a:fillRef>
          <a:effectRef idx="1">
            <a:schemeClr val="accent1"/>
          </a:effectRef>
          <a:fontRef idx="minor">
            <a:schemeClr val="tx1"/>
          </a:fontRef>
        </p:style>
      </p:cxnSp>
      <p:sp>
        <p:nvSpPr>
          <p:cNvPr id="15" name="文本框 14"/>
          <p:cNvSpPr txBox="1"/>
          <p:nvPr/>
        </p:nvSpPr>
        <p:spPr>
          <a:xfrm>
            <a:off x="342900" y="1993911"/>
            <a:ext cx="9948964" cy="5795176"/>
          </a:xfrm>
          <a:prstGeom prst="rect">
            <a:avLst/>
          </a:prstGeom>
          <a:noFill/>
        </p:spPr>
        <p:txBody>
          <a:bodyPr wrap="square" rtlCol="0">
            <a:spAutoFit/>
          </a:bodyPr>
          <a:lstStyle/>
          <a:p>
            <a:pPr algn="just">
              <a:lnSpc>
                <a:spcPct val="150000"/>
              </a:lnSpc>
            </a:pPr>
            <a:r>
              <a:rPr lang="zh-CN" altLang="en-US" sz="2500" b="1">
                <a:solidFill>
                  <a:schemeClr val="bg1"/>
                </a:solidFill>
                <a:latin typeface="微软雅黑" panose="020B0503020204020204" pitchFamily="34" charset="-122"/>
                <a:ea typeface="微软雅黑" panose="020B0503020204020204" pitchFamily="34" charset="-122"/>
              </a:rPr>
              <a:t>        以习近平新时代中国特色社会主义思想为指导，全面贯彻党的二十大、二十届二中全会、二十届三中全会精神，加强生态文明建设，统筹推进“五位一体”总体布局。贯彻习近平总书记对河南及黄河流域高质量发展的重要讲话和指示批示精神，落实省委省政府重大战略布局与要求。按照舞钢市国土空间总体规划的要求，立足新发展阶段，贯彻新发展理念，坚持以人民为中心，突出问题导向和目标导向，以国土空间整治为抓手，统筹发展与保护、城镇与乡村、局部与整体关系，推动乡村振兴发展，实现国土空间规划“高水平保护、高品质生活、高效能治理、高质量发展”的工作目标，为开创新时代社会主义现代化新局面夯实空间基础。</a:t>
            </a:r>
            <a:endParaRPr lang="zh-CN" altLang="en-US" sz="2500">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342900" y="10098661"/>
            <a:ext cx="5219700" cy="584775"/>
          </a:xfrm>
          <a:prstGeom prst="rect">
            <a:avLst/>
          </a:prstGeom>
          <a:noFill/>
        </p:spPr>
        <p:txBody>
          <a:bodyPr wrap="square" rtlCol="0">
            <a:spAutoFit/>
          </a:bodyPr>
          <a:lstStyle/>
          <a:p>
            <a:pPr algn="ctr"/>
            <a:r>
              <a:rPr lang="zh-CN" altLang="en-US" sz="3200" b="1">
                <a:solidFill>
                  <a:schemeClr val="bg1"/>
                </a:solidFill>
                <a:latin typeface="微软雅黑" panose="020B0503020204020204" pitchFamily="34" charset="-122"/>
                <a:ea typeface="微软雅黑" panose="020B0503020204020204" pitchFamily="34" charset="-122"/>
              </a:rPr>
              <a:t>生态优先、绿色发展</a:t>
            </a:r>
          </a:p>
        </p:txBody>
      </p:sp>
      <p:sp>
        <p:nvSpPr>
          <p:cNvPr id="17" name="文本框 16"/>
          <p:cNvSpPr txBox="1"/>
          <p:nvPr/>
        </p:nvSpPr>
        <p:spPr>
          <a:xfrm>
            <a:off x="6264613" y="9797377"/>
            <a:ext cx="4223999" cy="1689052"/>
          </a:xfrm>
          <a:prstGeom prst="rect">
            <a:avLst/>
          </a:prstGeom>
          <a:noFill/>
        </p:spPr>
        <p:txBody>
          <a:bodyPr wrap="square" rtlCol="0">
            <a:spAutoFit/>
          </a:bodyPr>
          <a:lstStyle/>
          <a:p>
            <a:pPr>
              <a:lnSpc>
                <a:spcPct val="150000"/>
              </a:lnSpc>
            </a:pPr>
            <a:r>
              <a:rPr lang="zh-CN" altLang="en-US" sz="2400" b="1">
                <a:solidFill>
                  <a:srgbClr val="398695"/>
                </a:solidFill>
                <a:latin typeface="微软雅黑" panose="020B0503020204020204" pitchFamily="34" charset="-122"/>
                <a:ea typeface="微软雅黑" panose="020B0503020204020204" pitchFamily="34" charset="-122"/>
              </a:rPr>
              <a:t>      规划期限为</a:t>
            </a:r>
            <a:r>
              <a:rPr lang="en-US" altLang="zh-CN" sz="2400" b="1">
                <a:solidFill>
                  <a:srgbClr val="398695"/>
                </a:solidFill>
                <a:latin typeface="微软雅黑" panose="020B0503020204020204" pitchFamily="34" charset="-122"/>
                <a:ea typeface="微软雅黑" panose="020B0503020204020204" pitchFamily="34" charset="-122"/>
              </a:rPr>
              <a:t>2021-2035</a:t>
            </a:r>
            <a:r>
              <a:rPr lang="zh-CN" altLang="en-US" sz="2400" b="1">
                <a:solidFill>
                  <a:srgbClr val="398695"/>
                </a:solidFill>
                <a:latin typeface="微软雅黑" panose="020B0503020204020204" pitchFamily="34" charset="-122"/>
                <a:ea typeface="微软雅黑" panose="020B0503020204020204" pitchFamily="34" charset="-122"/>
              </a:rPr>
              <a:t>年。规划基期年为</a:t>
            </a:r>
            <a:r>
              <a:rPr lang="en-US" altLang="zh-CN" sz="2400" b="1">
                <a:solidFill>
                  <a:srgbClr val="398695"/>
                </a:solidFill>
                <a:latin typeface="微软雅黑" panose="020B0503020204020204" pitchFamily="34" charset="-122"/>
                <a:ea typeface="微软雅黑" panose="020B0503020204020204" pitchFamily="34" charset="-122"/>
              </a:rPr>
              <a:t>2020</a:t>
            </a:r>
            <a:r>
              <a:rPr lang="zh-CN" altLang="en-US" sz="2400" b="1">
                <a:solidFill>
                  <a:srgbClr val="398695"/>
                </a:solidFill>
                <a:latin typeface="微软雅黑" panose="020B0503020204020204" pitchFamily="34" charset="-122"/>
                <a:ea typeface="微软雅黑" panose="020B0503020204020204" pitchFamily="34" charset="-122"/>
              </a:rPr>
              <a:t>年，近期至</a:t>
            </a:r>
            <a:r>
              <a:rPr lang="en-US" altLang="zh-CN" sz="2400" b="1">
                <a:solidFill>
                  <a:srgbClr val="398695"/>
                </a:solidFill>
                <a:latin typeface="微软雅黑" panose="020B0503020204020204" pitchFamily="34" charset="-122"/>
                <a:ea typeface="微软雅黑" panose="020B0503020204020204" pitchFamily="34" charset="-122"/>
              </a:rPr>
              <a:t>2025</a:t>
            </a:r>
            <a:r>
              <a:rPr lang="zh-CN" altLang="en-US" sz="2400" b="1">
                <a:solidFill>
                  <a:srgbClr val="398695"/>
                </a:solidFill>
                <a:latin typeface="微软雅黑" panose="020B0503020204020204" pitchFamily="34" charset="-122"/>
                <a:ea typeface="微软雅黑" panose="020B0503020204020204" pitchFamily="34" charset="-122"/>
              </a:rPr>
              <a:t>年，远期至</a:t>
            </a:r>
            <a:r>
              <a:rPr lang="en-US" altLang="zh-CN" sz="2400" b="1">
                <a:solidFill>
                  <a:srgbClr val="398695"/>
                </a:solidFill>
                <a:latin typeface="微软雅黑" panose="020B0503020204020204" pitchFamily="34" charset="-122"/>
                <a:ea typeface="微软雅黑" panose="020B0503020204020204" pitchFamily="34" charset="-122"/>
              </a:rPr>
              <a:t>2035</a:t>
            </a:r>
            <a:r>
              <a:rPr lang="zh-CN" altLang="en-US" sz="2400" b="1">
                <a:solidFill>
                  <a:srgbClr val="398695"/>
                </a:solidFill>
                <a:latin typeface="微软雅黑" panose="020B0503020204020204" pitchFamily="34" charset="-122"/>
                <a:ea typeface="微软雅黑" panose="020B0503020204020204" pitchFamily="34" charset="-122"/>
              </a:rPr>
              <a:t>年。</a:t>
            </a:r>
            <a:endParaRPr lang="zh-CN" altLang="en-US" sz="2400">
              <a:solidFill>
                <a:srgbClr val="398695"/>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342901" y="11023815"/>
            <a:ext cx="5219700" cy="584775"/>
          </a:xfrm>
          <a:prstGeom prst="rect">
            <a:avLst/>
          </a:prstGeom>
          <a:noFill/>
        </p:spPr>
        <p:txBody>
          <a:bodyPr wrap="square" rtlCol="0">
            <a:spAutoFit/>
          </a:bodyPr>
          <a:lstStyle/>
          <a:p>
            <a:pPr algn="ctr"/>
            <a:r>
              <a:rPr lang="zh-CN" altLang="en-US" sz="3200" b="1">
                <a:solidFill>
                  <a:schemeClr val="bg1"/>
                </a:solidFill>
                <a:latin typeface="微软雅黑" panose="020B0503020204020204" pitchFamily="34" charset="-122"/>
                <a:ea typeface="微软雅黑" panose="020B0503020204020204" pitchFamily="34" charset="-122"/>
              </a:rPr>
              <a:t>底线约束、集约节约</a:t>
            </a:r>
          </a:p>
        </p:txBody>
      </p:sp>
      <p:sp>
        <p:nvSpPr>
          <p:cNvPr id="19" name="文本框 18"/>
          <p:cNvSpPr txBox="1"/>
          <p:nvPr/>
        </p:nvSpPr>
        <p:spPr>
          <a:xfrm>
            <a:off x="342901" y="11925991"/>
            <a:ext cx="5219700" cy="584775"/>
          </a:xfrm>
          <a:prstGeom prst="rect">
            <a:avLst/>
          </a:prstGeom>
          <a:noFill/>
        </p:spPr>
        <p:txBody>
          <a:bodyPr wrap="square" rtlCol="0">
            <a:spAutoFit/>
          </a:bodyPr>
          <a:lstStyle/>
          <a:p>
            <a:pPr algn="ctr"/>
            <a:r>
              <a:rPr lang="zh-CN" altLang="en-US" sz="3200" b="1">
                <a:solidFill>
                  <a:schemeClr val="bg1"/>
                </a:solidFill>
                <a:latin typeface="微软雅黑" panose="020B0503020204020204" pitchFamily="34" charset="-122"/>
                <a:ea typeface="微软雅黑" panose="020B0503020204020204" pitchFamily="34" charset="-122"/>
              </a:rPr>
              <a:t>以人为本、注重品质</a:t>
            </a:r>
          </a:p>
        </p:txBody>
      </p:sp>
      <p:sp>
        <p:nvSpPr>
          <p:cNvPr id="20" name="文本框 19"/>
          <p:cNvSpPr txBox="1"/>
          <p:nvPr/>
        </p:nvSpPr>
        <p:spPr>
          <a:xfrm>
            <a:off x="342901" y="12868455"/>
            <a:ext cx="5219700" cy="584775"/>
          </a:xfrm>
          <a:prstGeom prst="rect">
            <a:avLst/>
          </a:prstGeom>
          <a:noFill/>
        </p:spPr>
        <p:txBody>
          <a:bodyPr wrap="square" rtlCol="0">
            <a:spAutoFit/>
          </a:bodyPr>
          <a:lstStyle/>
          <a:p>
            <a:pPr algn="ctr"/>
            <a:r>
              <a:rPr lang="zh-CN" altLang="en-US" sz="3200" b="1">
                <a:solidFill>
                  <a:schemeClr val="bg1"/>
                </a:solidFill>
                <a:latin typeface="微软雅黑" panose="020B0503020204020204" pitchFamily="34" charset="-122"/>
                <a:ea typeface="微软雅黑" panose="020B0503020204020204" pitchFamily="34" charset="-122"/>
              </a:rPr>
              <a:t>城乡融合、协同发展</a:t>
            </a:r>
          </a:p>
        </p:txBody>
      </p:sp>
      <p:sp>
        <p:nvSpPr>
          <p:cNvPr id="21" name="文本框 20"/>
          <p:cNvSpPr txBox="1"/>
          <p:nvPr/>
        </p:nvSpPr>
        <p:spPr>
          <a:xfrm>
            <a:off x="342900" y="13777596"/>
            <a:ext cx="5219700" cy="584775"/>
          </a:xfrm>
          <a:prstGeom prst="rect">
            <a:avLst/>
          </a:prstGeom>
          <a:noFill/>
        </p:spPr>
        <p:txBody>
          <a:bodyPr wrap="square" rtlCol="0">
            <a:spAutoFit/>
          </a:bodyPr>
          <a:lstStyle/>
          <a:p>
            <a:pPr algn="ctr"/>
            <a:r>
              <a:rPr lang="zh-CN" altLang="en-US" sz="3200" b="1">
                <a:solidFill>
                  <a:schemeClr val="bg1"/>
                </a:solidFill>
                <a:latin typeface="微软雅黑" panose="020B0503020204020204" pitchFamily="34" charset="-122"/>
                <a:ea typeface="微软雅黑" panose="020B0503020204020204" pitchFamily="34" charset="-122"/>
              </a:rPr>
              <a:t>因地制宜、突出特色</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177560" y="1071649"/>
            <a:ext cx="4292600" cy="769441"/>
          </a:xfrm>
          <a:prstGeom prst="rect">
            <a:avLst/>
          </a:prstGeom>
          <a:noFill/>
        </p:spPr>
        <p:txBody>
          <a:bodyPr wrap="square" rtlCol="0">
            <a:spAutoFit/>
          </a:bodyPr>
          <a:lstStyle/>
          <a:p>
            <a:r>
              <a:rPr lang="en-US" altLang="zh-CN" sz="4400" b="1">
                <a:solidFill>
                  <a:srgbClr val="398695"/>
                </a:solidFill>
                <a:latin typeface="方正小标宋简体" panose="03000509000000000000" pitchFamily="2" charset="-122"/>
                <a:ea typeface="方正小标宋简体" panose="03000509000000000000" pitchFamily="2" charset="-122"/>
              </a:rPr>
              <a:t>1.4</a:t>
            </a:r>
            <a:r>
              <a:rPr lang="zh-CN" altLang="en-US" sz="4400" b="1">
                <a:solidFill>
                  <a:srgbClr val="398695"/>
                </a:solidFill>
                <a:latin typeface="方正小标宋简体" panose="03000509000000000000" pitchFamily="2" charset="-122"/>
                <a:ea typeface="方正小标宋简体" panose="03000509000000000000" pitchFamily="2" charset="-122"/>
              </a:rPr>
              <a:t>规划范围</a:t>
            </a:r>
            <a:endParaRPr lang="zh-CN" altLang="en-US" sz="4000" b="1">
              <a:solidFill>
                <a:srgbClr val="398695"/>
              </a:solidFill>
              <a:latin typeface="方正小标宋简体" panose="03000509000000000000" pitchFamily="2" charset="-122"/>
              <a:ea typeface="方正小标宋简体" panose="03000509000000000000" pitchFamily="2" charset="-122"/>
            </a:endParaRPr>
          </a:p>
        </p:txBody>
      </p:sp>
      <p:cxnSp>
        <p:nvCxnSpPr>
          <p:cNvPr id="22" name="直接连接符 21"/>
          <p:cNvCxnSpPr/>
          <p:nvPr/>
        </p:nvCxnSpPr>
        <p:spPr>
          <a:xfrm>
            <a:off x="8227" y="1896754"/>
            <a:ext cx="10602913" cy="0"/>
          </a:xfrm>
          <a:prstGeom prst="line">
            <a:avLst/>
          </a:prstGeom>
          <a:ln w="127000">
            <a:gradFill flip="none" rotWithShape="1">
              <a:gsLst>
                <a:gs pos="25000">
                  <a:schemeClr val="accent1">
                    <a:lumMod val="5000"/>
                    <a:lumOff val="95000"/>
                    <a:alpha val="19000"/>
                  </a:schemeClr>
                </a:gs>
                <a:gs pos="100000">
                  <a:srgbClr val="398695"/>
                </a:gs>
              </a:gsLst>
              <a:path path="circle">
                <a:fillToRect l="100000" t="100000"/>
              </a:path>
              <a:tileRect r="-100000" b="-100000"/>
            </a:gradFill>
          </a:ln>
        </p:spPr>
        <p:style>
          <a:lnRef idx="2">
            <a:schemeClr val="accent1"/>
          </a:lnRef>
          <a:fillRef idx="0">
            <a:schemeClr val="accent1"/>
          </a:fillRef>
          <a:effectRef idx="1">
            <a:schemeClr val="accent1"/>
          </a:effectRef>
          <a:fontRef idx="minor">
            <a:schemeClr val="tx1"/>
          </a:fontRef>
        </p:style>
      </p:cxnSp>
      <p:sp>
        <p:nvSpPr>
          <p:cNvPr id="23" name="文本框 22"/>
          <p:cNvSpPr txBox="1"/>
          <p:nvPr/>
        </p:nvSpPr>
        <p:spPr>
          <a:xfrm>
            <a:off x="316865" y="1896745"/>
            <a:ext cx="10205085" cy="1882140"/>
          </a:xfrm>
          <a:prstGeom prst="rect">
            <a:avLst/>
          </a:prstGeom>
          <a:noFill/>
        </p:spPr>
        <p:txBody>
          <a:bodyPr wrap="square" rtlCol="0">
            <a:spAutoFit/>
          </a:bodyPr>
          <a:lstStyle/>
          <a:p>
            <a:pPr>
              <a:lnSpc>
                <a:spcPct val="120000"/>
              </a:lnSpc>
            </a:pPr>
            <a:r>
              <a:rPr lang="zh-CN" altLang="en-US" sz="2500" b="1">
                <a:solidFill>
                  <a:srgbClr val="398695"/>
                </a:solidFill>
                <a:latin typeface="微软雅黑" panose="020B0503020204020204" pitchFamily="34" charset="-122"/>
                <a:ea typeface="微软雅黑" panose="020B0503020204020204" pitchFamily="34" charset="-122"/>
              </a:rPr>
              <a:t>        规划范围为矿建、红山、铁山、朱兰、垭口、寺坡、院岭</a:t>
            </a:r>
            <a:r>
              <a:rPr lang="en-US" altLang="zh-CN" sz="2500" b="1">
                <a:solidFill>
                  <a:srgbClr val="398695"/>
                </a:solidFill>
                <a:latin typeface="微软雅黑" panose="020B0503020204020204" pitchFamily="34" charset="-122"/>
                <a:ea typeface="微软雅黑" panose="020B0503020204020204" pitchFamily="34" charset="-122"/>
              </a:rPr>
              <a:t>7</a:t>
            </a:r>
            <a:r>
              <a:rPr lang="zh-CN" altLang="en-US" sz="2500" b="1">
                <a:solidFill>
                  <a:srgbClr val="398695"/>
                </a:solidFill>
                <a:latin typeface="微软雅黑" panose="020B0503020204020204" pitchFamily="34" charset="-122"/>
                <a:ea typeface="微软雅黑" panose="020B0503020204020204" pitchFamily="34" charset="-122"/>
              </a:rPr>
              <a:t>个街道办事处城镇开发边界以外的区域。</a:t>
            </a:r>
          </a:p>
          <a:p>
            <a:pPr>
              <a:lnSpc>
                <a:spcPct val="120000"/>
              </a:lnSpc>
            </a:pPr>
            <a:r>
              <a:rPr lang="en-US" altLang="zh-CN" sz="2500" b="1">
                <a:solidFill>
                  <a:srgbClr val="398695"/>
                </a:solidFill>
                <a:latin typeface="微软雅黑" panose="020B0503020204020204" pitchFamily="34" charset="-122"/>
                <a:ea typeface="微软雅黑" panose="020B0503020204020204" pitchFamily="34" charset="-122"/>
              </a:rPr>
              <a:t>        7</a:t>
            </a:r>
            <a:r>
              <a:rPr lang="zh-CN" altLang="en-US" sz="2500" b="1">
                <a:solidFill>
                  <a:srgbClr val="398695"/>
                </a:solidFill>
                <a:latin typeface="微软雅黑" panose="020B0503020204020204" pitchFamily="34" charset="-122"/>
                <a:ea typeface="微软雅黑" panose="020B0503020204020204" pitchFamily="34" charset="-122"/>
              </a:rPr>
              <a:t>个街道办事处全域面积</a:t>
            </a:r>
            <a:r>
              <a:rPr lang="en-US" altLang="zh-CN" sz="2500" b="1">
                <a:solidFill>
                  <a:srgbClr val="398695"/>
                </a:solidFill>
                <a:latin typeface="微软雅黑" panose="020B0503020204020204" pitchFamily="34" charset="-122"/>
                <a:ea typeface="微软雅黑" panose="020B0503020204020204" pitchFamily="34" charset="-122"/>
              </a:rPr>
              <a:t>70.45</a:t>
            </a:r>
            <a:r>
              <a:rPr lang="zh-CN" altLang="en-US" sz="2500" b="1">
                <a:solidFill>
                  <a:srgbClr val="398695"/>
                </a:solidFill>
                <a:latin typeface="微软雅黑" panose="020B0503020204020204" pitchFamily="34" charset="-122"/>
                <a:ea typeface="微软雅黑" panose="020B0503020204020204" pitchFamily="34" charset="-122"/>
              </a:rPr>
              <a:t>平方公里，其中城镇开发边界面积</a:t>
            </a:r>
            <a:r>
              <a:rPr lang="en-US" altLang="zh-CN" sz="2500" b="1">
                <a:solidFill>
                  <a:srgbClr val="398695"/>
                </a:solidFill>
                <a:latin typeface="微软雅黑" panose="020B0503020204020204" pitchFamily="34" charset="-122"/>
                <a:ea typeface="微软雅黑" panose="020B0503020204020204" pitchFamily="34" charset="-122"/>
              </a:rPr>
              <a:t>29.65</a:t>
            </a:r>
            <a:r>
              <a:rPr lang="zh-CN" altLang="en-US" sz="2500" b="1">
                <a:solidFill>
                  <a:srgbClr val="398695"/>
                </a:solidFill>
                <a:latin typeface="微软雅黑" panose="020B0503020204020204" pitchFamily="34" charset="-122"/>
                <a:ea typeface="微软雅黑" panose="020B0503020204020204" pitchFamily="34" charset="-122"/>
              </a:rPr>
              <a:t>平方公里，城镇开发边界外规划范围面积为</a:t>
            </a:r>
            <a:r>
              <a:rPr lang="en-US" altLang="zh-CN" sz="2500" b="1">
                <a:solidFill>
                  <a:srgbClr val="398695"/>
                </a:solidFill>
                <a:latin typeface="微软雅黑" panose="020B0503020204020204" pitchFamily="34" charset="-122"/>
                <a:ea typeface="微软雅黑" panose="020B0503020204020204" pitchFamily="34" charset="-122"/>
              </a:rPr>
              <a:t>40.80</a:t>
            </a:r>
            <a:r>
              <a:rPr lang="zh-CN" altLang="en-US" sz="2500" b="1">
                <a:solidFill>
                  <a:srgbClr val="398695"/>
                </a:solidFill>
                <a:latin typeface="微软雅黑" panose="020B0503020204020204" pitchFamily="34" charset="-122"/>
                <a:ea typeface="微软雅黑" panose="020B0503020204020204" pitchFamily="34" charset="-122"/>
              </a:rPr>
              <a:t>平方公里</a:t>
            </a:r>
          </a:p>
        </p:txBody>
      </p:sp>
      <p:pic>
        <p:nvPicPr>
          <p:cNvPr id="3" name="图片 2">
            <a:extLst>
              <a:ext uri="{FF2B5EF4-FFF2-40B4-BE49-F238E27FC236}">
                <a16:creationId xmlns:a16="http://schemas.microsoft.com/office/drawing/2014/main" id="{3C17074D-4BAB-4797-3950-7AA4183248D3}"/>
              </a:ext>
            </a:extLst>
          </p:cNvPr>
          <p:cNvPicPr>
            <a:picLocks noChangeAspect="1"/>
          </p:cNvPicPr>
          <p:nvPr/>
        </p:nvPicPr>
        <p:blipFill>
          <a:blip r:embed="rId2"/>
          <a:stretch>
            <a:fillRect/>
          </a:stretch>
        </p:blipFill>
        <p:spPr>
          <a:xfrm>
            <a:off x="316865" y="3778885"/>
            <a:ext cx="9916633" cy="1116794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177560" y="1071649"/>
            <a:ext cx="4292600" cy="769441"/>
          </a:xfrm>
          <a:prstGeom prst="rect">
            <a:avLst/>
          </a:prstGeom>
          <a:noFill/>
        </p:spPr>
        <p:txBody>
          <a:bodyPr wrap="square" rtlCol="0">
            <a:spAutoFit/>
          </a:bodyPr>
          <a:lstStyle/>
          <a:p>
            <a:r>
              <a:rPr lang="en-US" altLang="zh-CN" sz="4400" b="1">
                <a:solidFill>
                  <a:srgbClr val="398695"/>
                </a:solidFill>
                <a:latin typeface="方正小标宋简体" panose="03000509000000000000" pitchFamily="2" charset="-122"/>
                <a:ea typeface="方正小标宋简体" panose="03000509000000000000" pitchFamily="2" charset="-122"/>
              </a:rPr>
              <a:t>1.5</a:t>
            </a:r>
            <a:r>
              <a:rPr lang="zh-CN" altLang="en-US" sz="4400" b="1">
                <a:solidFill>
                  <a:srgbClr val="398695"/>
                </a:solidFill>
                <a:latin typeface="方正小标宋简体" panose="03000509000000000000" pitchFamily="2" charset="-122"/>
                <a:ea typeface="方正小标宋简体" panose="03000509000000000000" pitchFamily="2" charset="-122"/>
              </a:rPr>
              <a:t>底图底数</a:t>
            </a:r>
            <a:endParaRPr lang="zh-CN" altLang="en-US" sz="4000" b="1">
              <a:solidFill>
                <a:srgbClr val="398695"/>
              </a:solidFill>
              <a:latin typeface="方正小标宋简体" panose="03000509000000000000" pitchFamily="2" charset="-122"/>
              <a:ea typeface="方正小标宋简体" panose="03000509000000000000" pitchFamily="2" charset="-122"/>
            </a:endParaRPr>
          </a:p>
        </p:txBody>
      </p:sp>
      <p:cxnSp>
        <p:nvCxnSpPr>
          <p:cNvPr id="22" name="直接连接符 21"/>
          <p:cNvCxnSpPr/>
          <p:nvPr/>
        </p:nvCxnSpPr>
        <p:spPr>
          <a:xfrm>
            <a:off x="8227" y="1896754"/>
            <a:ext cx="10602913" cy="0"/>
          </a:xfrm>
          <a:prstGeom prst="line">
            <a:avLst/>
          </a:prstGeom>
          <a:ln w="127000">
            <a:gradFill flip="none" rotWithShape="1">
              <a:gsLst>
                <a:gs pos="25000">
                  <a:schemeClr val="accent1">
                    <a:lumMod val="5000"/>
                    <a:lumOff val="95000"/>
                    <a:alpha val="19000"/>
                  </a:schemeClr>
                </a:gs>
                <a:gs pos="100000">
                  <a:srgbClr val="398695"/>
                </a:gs>
              </a:gsLst>
              <a:path path="circle">
                <a:fillToRect l="100000" t="100000"/>
              </a:path>
              <a:tileRect r="-100000" b="-100000"/>
            </a:gradFill>
          </a:ln>
        </p:spPr>
        <p:style>
          <a:lnRef idx="2">
            <a:schemeClr val="accent1"/>
          </a:lnRef>
          <a:fillRef idx="0">
            <a:schemeClr val="accent1"/>
          </a:fillRef>
          <a:effectRef idx="1">
            <a:schemeClr val="accent1"/>
          </a:effectRef>
          <a:fontRef idx="minor">
            <a:schemeClr val="tx1"/>
          </a:fontRef>
        </p:style>
      </p:cxnSp>
      <p:sp>
        <p:nvSpPr>
          <p:cNvPr id="23" name="文本框 22"/>
          <p:cNvSpPr txBox="1"/>
          <p:nvPr/>
        </p:nvSpPr>
        <p:spPr>
          <a:xfrm>
            <a:off x="321310" y="1896745"/>
            <a:ext cx="10036175" cy="2732415"/>
          </a:xfrm>
          <a:prstGeom prst="rect">
            <a:avLst/>
          </a:prstGeom>
          <a:noFill/>
        </p:spPr>
        <p:txBody>
          <a:bodyPr wrap="square" rtlCol="0">
            <a:spAutoFit/>
          </a:bodyPr>
          <a:lstStyle/>
          <a:p>
            <a:pPr>
              <a:lnSpc>
                <a:spcPct val="120000"/>
              </a:lnSpc>
            </a:pPr>
            <a:r>
              <a:rPr lang="zh-CN" altLang="en-US" sz="2500" b="1">
                <a:solidFill>
                  <a:srgbClr val="398695"/>
                </a:solidFill>
                <a:latin typeface="微软雅黑" panose="020B0503020204020204" pitchFamily="34" charset="-122"/>
                <a:ea typeface="微软雅黑" panose="020B0503020204020204" pitchFamily="34" charset="-122"/>
              </a:rPr>
              <a:t>      </a:t>
            </a:r>
            <a:r>
              <a:rPr lang="zh-CN" altLang="en-US" sz="2400" b="1">
                <a:solidFill>
                  <a:srgbClr val="398695"/>
                </a:solidFill>
                <a:latin typeface="微软雅黑" panose="020B0503020204020204" pitchFamily="34" charset="-122"/>
                <a:ea typeface="微软雅黑" panose="020B0503020204020204" pitchFamily="34" charset="-122"/>
              </a:rPr>
              <a:t>北七个街道规划区内全域面积为</a:t>
            </a:r>
            <a:r>
              <a:rPr lang="en-US" altLang="zh-CN" sz="2400" b="1">
                <a:solidFill>
                  <a:srgbClr val="398695"/>
                </a:solidFill>
                <a:latin typeface="微软雅黑" panose="020B0503020204020204" pitchFamily="34" charset="-122"/>
                <a:ea typeface="微软雅黑" panose="020B0503020204020204" pitchFamily="34" charset="-122"/>
              </a:rPr>
              <a:t>4879.65</a:t>
            </a:r>
            <a:r>
              <a:rPr lang="zh-CN" altLang="en-US" sz="2400" b="1">
                <a:solidFill>
                  <a:srgbClr val="398695"/>
                </a:solidFill>
                <a:latin typeface="微软雅黑" panose="020B0503020204020204" pitchFamily="34" charset="-122"/>
                <a:ea typeface="微软雅黑" panose="020B0503020204020204" pitchFamily="34" charset="-122"/>
              </a:rPr>
              <a:t>公顷。其中，耕地</a:t>
            </a:r>
            <a:r>
              <a:rPr lang="en-US" altLang="zh-CN" sz="2400" b="1">
                <a:solidFill>
                  <a:srgbClr val="398695"/>
                </a:solidFill>
                <a:latin typeface="微软雅黑" panose="020B0503020204020204" pitchFamily="34" charset="-122"/>
                <a:ea typeface="微软雅黑" panose="020B0503020204020204" pitchFamily="34" charset="-122"/>
              </a:rPr>
              <a:t>1549.83</a:t>
            </a:r>
            <a:r>
              <a:rPr lang="zh-CN" altLang="en-US" sz="2400" b="1">
                <a:solidFill>
                  <a:srgbClr val="398695"/>
                </a:solidFill>
                <a:latin typeface="微软雅黑" panose="020B0503020204020204" pitchFamily="34" charset="-122"/>
                <a:ea typeface="微软雅黑" panose="020B0503020204020204" pitchFamily="34" charset="-122"/>
              </a:rPr>
              <a:t>公顷，园地</a:t>
            </a:r>
            <a:r>
              <a:rPr lang="en-US" altLang="zh-CN" sz="2400" b="1">
                <a:solidFill>
                  <a:srgbClr val="398695"/>
                </a:solidFill>
                <a:latin typeface="微软雅黑" panose="020B0503020204020204" pitchFamily="34" charset="-122"/>
                <a:ea typeface="微软雅黑" panose="020B0503020204020204" pitchFamily="34" charset="-122"/>
              </a:rPr>
              <a:t>183.02</a:t>
            </a:r>
            <a:r>
              <a:rPr lang="zh-CN" altLang="en-US" sz="2400" b="1">
                <a:solidFill>
                  <a:srgbClr val="398695"/>
                </a:solidFill>
                <a:latin typeface="微软雅黑" panose="020B0503020204020204" pitchFamily="34" charset="-122"/>
                <a:ea typeface="微软雅黑" panose="020B0503020204020204" pitchFamily="34" charset="-122"/>
              </a:rPr>
              <a:t>公顷，林地</a:t>
            </a:r>
            <a:r>
              <a:rPr lang="en-US" altLang="zh-CN" sz="2400" b="1">
                <a:solidFill>
                  <a:srgbClr val="398695"/>
                </a:solidFill>
                <a:latin typeface="微软雅黑" panose="020B0503020204020204" pitchFamily="34" charset="-122"/>
                <a:ea typeface="微软雅黑" panose="020B0503020204020204" pitchFamily="34" charset="-122"/>
              </a:rPr>
              <a:t>1869.05</a:t>
            </a:r>
            <a:r>
              <a:rPr lang="zh-CN" altLang="en-US" sz="2400" b="1">
                <a:solidFill>
                  <a:srgbClr val="398695"/>
                </a:solidFill>
                <a:latin typeface="微软雅黑" panose="020B0503020204020204" pitchFamily="34" charset="-122"/>
                <a:ea typeface="微软雅黑" panose="020B0503020204020204" pitchFamily="34" charset="-122"/>
              </a:rPr>
              <a:t>公顷，草地</a:t>
            </a:r>
            <a:r>
              <a:rPr lang="en-US" altLang="zh-CN" sz="2400" b="1">
                <a:solidFill>
                  <a:srgbClr val="398695"/>
                </a:solidFill>
                <a:latin typeface="微软雅黑" panose="020B0503020204020204" pitchFamily="34" charset="-122"/>
                <a:ea typeface="微软雅黑" panose="020B0503020204020204" pitchFamily="34" charset="-122"/>
              </a:rPr>
              <a:t>56.44</a:t>
            </a:r>
            <a:r>
              <a:rPr lang="zh-CN" altLang="en-US" sz="2400" b="1">
                <a:solidFill>
                  <a:srgbClr val="398695"/>
                </a:solidFill>
                <a:latin typeface="微软雅黑" panose="020B0503020204020204" pitchFamily="34" charset="-122"/>
                <a:ea typeface="微软雅黑" panose="020B0503020204020204" pitchFamily="34" charset="-122"/>
              </a:rPr>
              <a:t>公顷，农业设施建设用地</a:t>
            </a:r>
            <a:r>
              <a:rPr lang="en-US" altLang="zh-CN" sz="2400" b="1">
                <a:solidFill>
                  <a:srgbClr val="398695"/>
                </a:solidFill>
                <a:latin typeface="微软雅黑" panose="020B0503020204020204" pitchFamily="34" charset="-122"/>
                <a:ea typeface="微软雅黑" panose="020B0503020204020204" pitchFamily="34" charset="-122"/>
              </a:rPr>
              <a:t>116.22</a:t>
            </a:r>
            <a:r>
              <a:rPr lang="zh-CN" altLang="en-US" sz="2400" b="1">
                <a:solidFill>
                  <a:srgbClr val="398695"/>
                </a:solidFill>
                <a:latin typeface="微软雅黑" panose="020B0503020204020204" pitchFamily="34" charset="-122"/>
                <a:ea typeface="微软雅黑" panose="020B0503020204020204" pitchFamily="34" charset="-122"/>
              </a:rPr>
              <a:t>公顷，城镇建设用地</a:t>
            </a:r>
            <a:r>
              <a:rPr lang="en-US" altLang="zh-CN" sz="2400" b="1">
                <a:solidFill>
                  <a:srgbClr val="398695"/>
                </a:solidFill>
                <a:latin typeface="微软雅黑" panose="020B0503020204020204" pitchFamily="34" charset="-122"/>
                <a:ea typeface="微软雅黑" panose="020B0503020204020204" pitchFamily="34" charset="-122"/>
              </a:rPr>
              <a:t>51.89</a:t>
            </a:r>
            <a:r>
              <a:rPr lang="zh-CN" altLang="en-US" sz="2400" b="1">
                <a:solidFill>
                  <a:srgbClr val="398695"/>
                </a:solidFill>
                <a:latin typeface="微软雅黑" panose="020B0503020204020204" pitchFamily="34" charset="-122"/>
                <a:ea typeface="微软雅黑" panose="020B0503020204020204" pitchFamily="34" charset="-122"/>
              </a:rPr>
              <a:t>公顷，村庄建设用地</a:t>
            </a:r>
            <a:r>
              <a:rPr lang="en-US" altLang="zh-CN" sz="2400" b="1">
                <a:solidFill>
                  <a:srgbClr val="398695"/>
                </a:solidFill>
                <a:latin typeface="微软雅黑" panose="020B0503020204020204" pitchFamily="34" charset="-122"/>
                <a:ea typeface="微软雅黑" panose="020B0503020204020204" pitchFamily="34" charset="-122"/>
              </a:rPr>
              <a:t>601.13</a:t>
            </a:r>
            <a:r>
              <a:rPr lang="zh-CN" altLang="en-US" sz="2400" b="1">
                <a:solidFill>
                  <a:srgbClr val="398695"/>
                </a:solidFill>
                <a:latin typeface="微软雅黑" panose="020B0503020204020204" pitchFamily="34" charset="-122"/>
                <a:ea typeface="微软雅黑" panose="020B0503020204020204" pitchFamily="34" charset="-122"/>
              </a:rPr>
              <a:t>公顷，区域基础设施用地</a:t>
            </a:r>
            <a:r>
              <a:rPr lang="en-US" altLang="zh-CN" sz="2400" b="1">
                <a:solidFill>
                  <a:srgbClr val="398695"/>
                </a:solidFill>
                <a:latin typeface="微软雅黑" panose="020B0503020204020204" pitchFamily="34" charset="-122"/>
                <a:ea typeface="微软雅黑" panose="020B0503020204020204" pitchFamily="34" charset="-122"/>
              </a:rPr>
              <a:t>61.81</a:t>
            </a:r>
            <a:r>
              <a:rPr lang="zh-CN" altLang="en-US" sz="2400" b="1">
                <a:solidFill>
                  <a:srgbClr val="398695"/>
                </a:solidFill>
                <a:latin typeface="微软雅黑" panose="020B0503020204020204" pitchFamily="34" charset="-122"/>
                <a:ea typeface="微软雅黑" panose="020B0503020204020204" pitchFamily="34" charset="-122"/>
              </a:rPr>
              <a:t>公顷，其他建设用地</a:t>
            </a:r>
            <a:r>
              <a:rPr lang="en-US" altLang="zh-CN" sz="2400" b="1">
                <a:solidFill>
                  <a:srgbClr val="398695"/>
                </a:solidFill>
                <a:latin typeface="微软雅黑" panose="020B0503020204020204" pitchFamily="34" charset="-122"/>
                <a:ea typeface="微软雅黑" panose="020B0503020204020204" pitchFamily="34" charset="-122"/>
              </a:rPr>
              <a:t>163.21</a:t>
            </a:r>
            <a:r>
              <a:rPr lang="zh-CN" altLang="en-US" sz="2400" b="1">
                <a:solidFill>
                  <a:srgbClr val="398695"/>
                </a:solidFill>
                <a:latin typeface="微软雅黑" panose="020B0503020204020204" pitchFamily="34" charset="-122"/>
                <a:ea typeface="微软雅黑" panose="020B0503020204020204" pitchFamily="34" charset="-122"/>
              </a:rPr>
              <a:t>公顷，陆地水域</a:t>
            </a:r>
            <a:r>
              <a:rPr lang="en-US" altLang="zh-CN" sz="2400" b="1">
                <a:solidFill>
                  <a:srgbClr val="398695"/>
                </a:solidFill>
                <a:latin typeface="微软雅黑" panose="020B0503020204020204" pitchFamily="34" charset="-122"/>
                <a:ea typeface="微软雅黑" panose="020B0503020204020204" pitchFamily="34" charset="-122"/>
              </a:rPr>
              <a:t>185.29</a:t>
            </a:r>
            <a:r>
              <a:rPr lang="zh-CN" altLang="en-US" sz="2400" b="1">
                <a:solidFill>
                  <a:srgbClr val="398695"/>
                </a:solidFill>
                <a:latin typeface="微软雅黑" panose="020B0503020204020204" pitchFamily="34" charset="-122"/>
                <a:ea typeface="微软雅黑" panose="020B0503020204020204" pitchFamily="34" charset="-122"/>
              </a:rPr>
              <a:t>公顷，其他土地</a:t>
            </a:r>
            <a:r>
              <a:rPr lang="en-US" altLang="zh-CN" sz="2400" b="1">
                <a:solidFill>
                  <a:srgbClr val="398695"/>
                </a:solidFill>
                <a:latin typeface="微软雅黑" panose="020B0503020204020204" pitchFamily="34" charset="-122"/>
                <a:ea typeface="微软雅黑" panose="020B0503020204020204" pitchFamily="34" charset="-122"/>
              </a:rPr>
              <a:t>41.75</a:t>
            </a:r>
            <a:r>
              <a:rPr lang="zh-CN" altLang="en-US" sz="2400" b="1">
                <a:solidFill>
                  <a:srgbClr val="398695"/>
                </a:solidFill>
                <a:latin typeface="微软雅黑" panose="020B0503020204020204" pitchFamily="34" charset="-122"/>
                <a:ea typeface="微软雅黑" panose="020B0503020204020204" pitchFamily="34" charset="-122"/>
              </a:rPr>
              <a:t>公顷。</a:t>
            </a:r>
          </a:p>
          <a:p>
            <a:pPr>
              <a:lnSpc>
                <a:spcPct val="120000"/>
              </a:lnSpc>
            </a:pPr>
            <a:endParaRPr lang="zh-CN" altLang="en-US" sz="2400">
              <a:solidFill>
                <a:srgbClr val="398695"/>
              </a:solidFill>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94BB590A-B376-61B2-573E-17B2EBBA3934}"/>
              </a:ext>
            </a:extLst>
          </p:cNvPr>
          <p:cNvPicPr>
            <a:picLocks noChangeAspect="1"/>
          </p:cNvPicPr>
          <p:nvPr/>
        </p:nvPicPr>
        <p:blipFill>
          <a:blip r:embed="rId2"/>
          <a:stretch>
            <a:fillRect/>
          </a:stretch>
        </p:blipFill>
        <p:spPr>
          <a:xfrm>
            <a:off x="588815" y="4240230"/>
            <a:ext cx="9512596" cy="1074293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65E83BE6-F1C7-3B99-374A-A907EDCD80B7}"/>
              </a:ext>
            </a:extLst>
          </p:cNvPr>
          <p:cNvPicPr>
            <a:picLocks noChangeAspect="1"/>
          </p:cNvPicPr>
          <p:nvPr/>
        </p:nvPicPr>
        <p:blipFill>
          <a:blip r:embed="rId2"/>
          <a:srcRect l="1234"/>
          <a:stretch>
            <a:fillRect/>
          </a:stretch>
        </p:blipFill>
        <p:spPr>
          <a:xfrm>
            <a:off x="0" y="0"/>
            <a:ext cx="10691814" cy="15119350"/>
          </a:xfrm>
          <a:prstGeom prst="rect">
            <a:avLst/>
          </a:prstGeom>
        </p:spPr>
      </p:pic>
      <p:sp>
        <p:nvSpPr>
          <p:cNvPr id="2" name="矩形 1"/>
          <p:cNvSpPr/>
          <p:nvPr/>
        </p:nvSpPr>
        <p:spPr>
          <a:xfrm>
            <a:off x="-1" y="-635"/>
            <a:ext cx="10691814" cy="15119350"/>
          </a:xfrm>
          <a:prstGeom prst="rect">
            <a:avLst/>
          </a:prstGeom>
          <a:gradFill flip="none" rotWithShape="1">
            <a:gsLst>
              <a:gs pos="25000">
                <a:schemeClr val="accent1">
                  <a:lumMod val="5000"/>
                  <a:lumOff val="95000"/>
                  <a:alpha val="19000"/>
                </a:schemeClr>
              </a:gs>
              <a:gs pos="100000">
                <a:srgbClr val="923667"/>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798900" y="7523058"/>
            <a:ext cx="4124528" cy="3154710"/>
          </a:xfrm>
          <a:prstGeom prst="rect">
            <a:avLst/>
          </a:prstGeom>
          <a:noFill/>
        </p:spPr>
        <p:txBody>
          <a:bodyPr wrap="square" rtlCol="0">
            <a:spAutoFit/>
          </a:bodyPr>
          <a:lstStyle/>
          <a:p>
            <a:r>
              <a:rPr lang="zh-CN" altLang="en-US" sz="19900">
                <a:solidFill>
                  <a:schemeClr val="bg1"/>
                </a:solidFill>
                <a:latin typeface="方正小标宋简体" panose="03000509000000000000" pitchFamily="2" charset="-122"/>
                <a:ea typeface="方正小标宋简体" panose="03000509000000000000" pitchFamily="2" charset="-122"/>
              </a:rPr>
              <a:t>贰</a:t>
            </a:r>
          </a:p>
        </p:txBody>
      </p:sp>
      <p:sp>
        <p:nvSpPr>
          <p:cNvPr id="7" name="文本框 6"/>
          <p:cNvSpPr txBox="1"/>
          <p:nvPr/>
        </p:nvSpPr>
        <p:spPr>
          <a:xfrm>
            <a:off x="420849" y="10499768"/>
            <a:ext cx="3397718" cy="830997"/>
          </a:xfrm>
          <a:prstGeom prst="rect">
            <a:avLst/>
          </a:prstGeom>
          <a:noFill/>
        </p:spPr>
        <p:txBody>
          <a:bodyPr wrap="square" rtlCol="0">
            <a:spAutoFit/>
          </a:bodyPr>
          <a:lstStyle/>
          <a:p>
            <a:r>
              <a:rPr lang="zh-CN" altLang="en-US" sz="4800" spc="300">
                <a:solidFill>
                  <a:schemeClr val="bg1"/>
                </a:solidFill>
                <a:latin typeface="方正小标宋简体" panose="03000509000000000000" pitchFamily="2" charset="-122"/>
                <a:ea typeface="方正小标宋简体" panose="03000509000000000000" pitchFamily="2" charset="-122"/>
              </a:rPr>
              <a:t>目标定位</a:t>
            </a:r>
          </a:p>
        </p:txBody>
      </p:sp>
      <p:sp>
        <p:nvSpPr>
          <p:cNvPr id="8" name="文本框 7"/>
          <p:cNvSpPr txBox="1"/>
          <p:nvPr/>
        </p:nvSpPr>
        <p:spPr>
          <a:xfrm>
            <a:off x="979114" y="11300236"/>
            <a:ext cx="3031958" cy="1955215"/>
          </a:xfrm>
          <a:prstGeom prst="rect">
            <a:avLst/>
          </a:prstGeom>
          <a:noFill/>
        </p:spPr>
        <p:txBody>
          <a:bodyPr wrap="square" rtlCol="0">
            <a:spAutoFit/>
          </a:bodyPr>
          <a:lstStyle/>
          <a:p>
            <a:pPr>
              <a:lnSpc>
                <a:spcPct val="150000"/>
              </a:lnSpc>
            </a:pPr>
            <a:r>
              <a:rPr lang="en-US" altLang="zh-CN" sz="2800">
                <a:solidFill>
                  <a:schemeClr val="bg1"/>
                </a:solidFill>
                <a:latin typeface="微软雅黑" panose="020B0503020204020204" pitchFamily="34" charset="-122"/>
                <a:ea typeface="微软雅黑" panose="020B0503020204020204" pitchFamily="34" charset="-122"/>
              </a:rPr>
              <a:t>2.1</a:t>
            </a:r>
            <a:r>
              <a:rPr lang="zh-CN" altLang="en-US" sz="2800">
                <a:solidFill>
                  <a:schemeClr val="bg1"/>
                </a:solidFill>
                <a:latin typeface="微软雅黑" panose="020B0503020204020204" pitchFamily="34" charset="-122"/>
                <a:ea typeface="微软雅黑" panose="020B0503020204020204" pitchFamily="34" charset="-122"/>
              </a:rPr>
              <a:t> 发展定位</a:t>
            </a:r>
            <a:endParaRPr lang="en-US" altLang="zh-CN" sz="280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2800">
                <a:solidFill>
                  <a:schemeClr val="bg1"/>
                </a:solidFill>
                <a:latin typeface="微软雅黑" panose="020B0503020204020204" pitchFamily="34" charset="-122"/>
                <a:ea typeface="微软雅黑" panose="020B0503020204020204" pitchFamily="34" charset="-122"/>
              </a:rPr>
              <a:t>2.2 </a:t>
            </a:r>
            <a:r>
              <a:rPr lang="zh-CN" altLang="en-US" sz="2800">
                <a:solidFill>
                  <a:schemeClr val="bg1"/>
                </a:solidFill>
                <a:latin typeface="微软雅黑" panose="020B0503020204020204" pitchFamily="34" charset="-122"/>
                <a:ea typeface="微软雅黑" panose="020B0503020204020204" pitchFamily="34" charset="-122"/>
              </a:rPr>
              <a:t>总体目标</a:t>
            </a:r>
            <a:endParaRPr lang="en-US" altLang="zh-CN" sz="280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2800">
                <a:solidFill>
                  <a:schemeClr val="bg1"/>
                </a:solidFill>
                <a:latin typeface="微软雅黑" panose="020B0503020204020204" pitchFamily="34" charset="-122"/>
                <a:ea typeface="微软雅黑" panose="020B0503020204020204" pitchFamily="34" charset="-122"/>
              </a:rPr>
              <a:t>2.3 </a:t>
            </a:r>
            <a:r>
              <a:rPr lang="zh-CN" altLang="en-US" sz="2800">
                <a:solidFill>
                  <a:schemeClr val="bg1"/>
                </a:solidFill>
                <a:latin typeface="微软雅黑" panose="020B0503020204020204" pitchFamily="34" charset="-122"/>
                <a:ea typeface="微软雅黑" panose="020B0503020204020204" pitchFamily="34" charset="-122"/>
              </a:rPr>
              <a:t>发展规模</a:t>
            </a:r>
            <a:endParaRPr lang="en-US" altLang="zh-CN" sz="2800">
              <a:solidFill>
                <a:schemeClr val="bg1"/>
              </a:solidFill>
              <a:latin typeface="微软雅黑" panose="020B0503020204020204" pitchFamily="34" charset="-122"/>
              <a:ea typeface="微软雅黑" panose="020B0503020204020204" pitchFamily="34" charset="-122"/>
            </a:endParaRPr>
          </a:p>
        </p:txBody>
      </p:sp>
      <p:sp>
        <p:nvSpPr>
          <p:cNvPr id="9" name="矩形 3"/>
          <p:cNvSpPr/>
          <p:nvPr/>
        </p:nvSpPr>
        <p:spPr>
          <a:xfrm>
            <a:off x="273324" y="10565584"/>
            <a:ext cx="224367" cy="224367"/>
          </a:xfrm>
          <a:custGeom>
            <a:avLst/>
            <a:gdLst>
              <a:gd name="connsiteX0" fmla="*/ 0 w 224367"/>
              <a:gd name="connsiteY0" fmla="*/ 0 h 224367"/>
              <a:gd name="connsiteX1" fmla="*/ 224367 w 224367"/>
              <a:gd name="connsiteY1" fmla="*/ 0 h 224367"/>
              <a:gd name="connsiteX2" fmla="*/ 224367 w 224367"/>
              <a:gd name="connsiteY2" fmla="*/ 224367 h 224367"/>
              <a:gd name="connsiteX3" fmla="*/ 0 w 224367"/>
              <a:gd name="connsiteY3" fmla="*/ 224367 h 224367"/>
              <a:gd name="connsiteX4" fmla="*/ 0 w 224367"/>
              <a:gd name="connsiteY4" fmla="*/ 0 h 224367"/>
              <a:gd name="connsiteX0-1" fmla="*/ 0 w 224367"/>
              <a:gd name="connsiteY0-2" fmla="*/ 0 h 224367"/>
              <a:gd name="connsiteX1-3" fmla="*/ 224367 w 224367"/>
              <a:gd name="connsiteY1-4" fmla="*/ 0 h 224367"/>
              <a:gd name="connsiteX2-5" fmla="*/ 111655 w 224367"/>
              <a:gd name="connsiteY2-6" fmla="*/ 106892 h 224367"/>
              <a:gd name="connsiteX3-7" fmla="*/ 0 w 224367"/>
              <a:gd name="connsiteY3-8" fmla="*/ 224367 h 224367"/>
              <a:gd name="connsiteX4-9" fmla="*/ 0 w 224367"/>
              <a:gd name="connsiteY4-10" fmla="*/ 0 h 22436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4367" h="224367">
                <a:moveTo>
                  <a:pt x="0" y="0"/>
                </a:moveTo>
                <a:lnTo>
                  <a:pt x="224367" y="0"/>
                </a:lnTo>
                <a:lnTo>
                  <a:pt x="111655" y="106892"/>
                </a:lnTo>
                <a:lnTo>
                  <a:pt x="0" y="224367"/>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9CE41E9-3859-94CA-245C-2A93D245614F}"/>
              </a:ext>
            </a:extLst>
          </p:cNvPr>
          <p:cNvPicPr>
            <a:picLocks noChangeAspect="1"/>
          </p:cNvPicPr>
          <p:nvPr/>
        </p:nvPicPr>
        <p:blipFill>
          <a:blip r:embed="rId2"/>
          <a:stretch>
            <a:fillRect/>
          </a:stretch>
        </p:blipFill>
        <p:spPr>
          <a:xfrm>
            <a:off x="0" y="2084188"/>
            <a:ext cx="10691813" cy="6025471"/>
          </a:xfrm>
          <a:prstGeom prst="rect">
            <a:avLst/>
          </a:prstGeom>
        </p:spPr>
      </p:pic>
      <p:sp>
        <p:nvSpPr>
          <p:cNvPr id="7" name="文本框 6"/>
          <p:cNvSpPr txBox="1"/>
          <p:nvPr/>
        </p:nvSpPr>
        <p:spPr>
          <a:xfrm>
            <a:off x="81306" y="1042774"/>
            <a:ext cx="4292600" cy="769441"/>
          </a:xfrm>
          <a:prstGeom prst="rect">
            <a:avLst/>
          </a:prstGeom>
          <a:noFill/>
        </p:spPr>
        <p:txBody>
          <a:bodyPr wrap="square" rtlCol="0">
            <a:spAutoFit/>
          </a:bodyPr>
          <a:lstStyle/>
          <a:p>
            <a:r>
              <a:rPr lang="en-US" altLang="zh-CN" sz="4400" b="1">
                <a:solidFill>
                  <a:srgbClr val="923667"/>
                </a:solidFill>
                <a:latin typeface="方正小标宋简体" panose="03000509000000000000" pitchFamily="2" charset="-122"/>
                <a:ea typeface="方正小标宋简体" panose="03000509000000000000" pitchFamily="2" charset="-122"/>
              </a:rPr>
              <a:t>2.1 </a:t>
            </a:r>
            <a:r>
              <a:rPr lang="zh-CN" altLang="en-US" sz="4400" b="1">
                <a:solidFill>
                  <a:srgbClr val="923667"/>
                </a:solidFill>
                <a:latin typeface="方正小标宋简体" panose="03000509000000000000" pitchFamily="2" charset="-122"/>
                <a:ea typeface="方正小标宋简体" panose="03000509000000000000" pitchFamily="2" charset="-122"/>
              </a:rPr>
              <a:t>发展定位</a:t>
            </a:r>
            <a:endParaRPr lang="zh-CN" altLang="en-US" sz="4000" b="1">
              <a:solidFill>
                <a:srgbClr val="923667"/>
              </a:solidFill>
              <a:latin typeface="方正小标宋简体" panose="03000509000000000000" pitchFamily="2" charset="-122"/>
              <a:ea typeface="方正小标宋简体" panose="03000509000000000000" pitchFamily="2" charset="-122"/>
            </a:endParaRPr>
          </a:p>
        </p:txBody>
      </p:sp>
      <p:cxnSp>
        <p:nvCxnSpPr>
          <p:cNvPr id="8" name="直接连接符 7"/>
          <p:cNvCxnSpPr/>
          <p:nvPr/>
        </p:nvCxnSpPr>
        <p:spPr>
          <a:xfrm>
            <a:off x="8227" y="1896754"/>
            <a:ext cx="10602913" cy="0"/>
          </a:xfrm>
          <a:prstGeom prst="line">
            <a:avLst/>
          </a:prstGeom>
          <a:ln w="127000">
            <a:gradFill flip="none" rotWithShape="1">
              <a:gsLst>
                <a:gs pos="25000">
                  <a:schemeClr val="accent1">
                    <a:lumMod val="5000"/>
                    <a:lumOff val="95000"/>
                    <a:alpha val="19000"/>
                  </a:schemeClr>
                </a:gs>
                <a:gs pos="100000">
                  <a:srgbClr val="923667"/>
                </a:gs>
              </a:gsLst>
              <a:path path="circle">
                <a:fillToRect l="100000" t="100000"/>
              </a:path>
              <a:tileRect r="-100000" b="-100000"/>
            </a:gradFill>
          </a:ln>
        </p:spPr>
        <p:style>
          <a:lnRef idx="2">
            <a:schemeClr val="accent1"/>
          </a:lnRef>
          <a:fillRef idx="0">
            <a:schemeClr val="accent1"/>
          </a:fillRef>
          <a:effectRef idx="1">
            <a:schemeClr val="accent1"/>
          </a:effectRef>
          <a:fontRef idx="minor">
            <a:schemeClr val="tx1"/>
          </a:fontRef>
        </p:style>
      </p:cxnSp>
      <p:sp>
        <p:nvSpPr>
          <p:cNvPr id="11" name="文本框 10"/>
          <p:cNvSpPr txBox="1"/>
          <p:nvPr/>
        </p:nvSpPr>
        <p:spPr>
          <a:xfrm>
            <a:off x="81306" y="8224624"/>
            <a:ext cx="4292600" cy="769441"/>
          </a:xfrm>
          <a:prstGeom prst="rect">
            <a:avLst/>
          </a:prstGeom>
          <a:noFill/>
        </p:spPr>
        <p:txBody>
          <a:bodyPr wrap="square" rtlCol="0">
            <a:spAutoFit/>
          </a:bodyPr>
          <a:lstStyle/>
          <a:p>
            <a:r>
              <a:rPr lang="en-US" altLang="zh-CN" sz="4400" b="1">
                <a:solidFill>
                  <a:srgbClr val="923667"/>
                </a:solidFill>
                <a:latin typeface="方正小标宋简体" panose="03000509000000000000" pitchFamily="2" charset="-122"/>
                <a:ea typeface="方正小标宋简体" panose="03000509000000000000" pitchFamily="2" charset="-122"/>
              </a:rPr>
              <a:t>2.2 </a:t>
            </a:r>
            <a:r>
              <a:rPr lang="zh-CN" altLang="en-US" sz="4400" b="1">
                <a:solidFill>
                  <a:srgbClr val="923667"/>
                </a:solidFill>
                <a:latin typeface="方正小标宋简体" panose="03000509000000000000" pitchFamily="2" charset="-122"/>
                <a:ea typeface="方正小标宋简体" panose="03000509000000000000" pitchFamily="2" charset="-122"/>
              </a:rPr>
              <a:t>总体目标</a:t>
            </a:r>
            <a:endParaRPr lang="zh-CN" altLang="en-US" sz="4000" b="1">
              <a:solidFill>
                <a:srgbClr val="923667"/>
              </a:solidFill>
              <a:latin typeface="方正小标宋简体" panose="03000509000000000000" pitchFamily="2" charset="-122"/>
              <a:ea typeface="方正小标宋简体" panose="03000509000000000000" pitchFamily="2" charset="-122"/>
            </a:endParaRPr>
          </a:p>
        </p:txBody>
      </p:sp>
      <p:cxnSp>
        <p:nvCxnSpPr>
          <p:cNvPr id="12" name="直接连接符 11"/>
          <p:cNvCxnSpPr/>
          <p:nvPr/>
        </p:nvCxnSpPr>
        <p:spPr>
          <a:xfrm>
            <a:off x="8227" y="9123054"/>
            <a:ext cx="10602913" cy="0"/>
          </a:xfrm>
          <a:prstGeom prst="line">
            <a:avLst/>
          </a:prstGeom>
          <a:ln w="127000">
            <a:gradFill flip="none" rotWithShape="1">
              <a:gsLst>
                <a:gs pos="25000">
                  <a:schemeClr val="accent1">
                    <a:lumMod val="5000"/>
                    <a:lumOff val="95000"/>
                    <a:alpha val="19000"/>
                  </a:schemeClr>
                </a:gs>
                <a:gs pos="100000">
                  <a:srgbClr val="923667"/>
                </a:gs>
              </a:gsLst>
              <a:path path="circle">
                <a:fillToRect l="100000" t="100000"/>
              </a:path>
              <a:tileRect r="-100000" b="-100000"/>
            </a:gradFill>
          </a:ln>
        </p:spPr>
        <p:style>
          <a:lnRef idx="2">
            <a:schemeClr val="accent1"/>
          </a:lnRef>
          <a:fillRef idx="0">
            <a:schemeClr val="accent1"/>
          </a:fillRef>
          <a:effectRef idx="1">
            <a:schemeClr val="accent1"/>
          </a:effectRef>
          <a:fontRef idx="minor">
            <a:schemeClr val="tx1"/>
          </a:fontRef>
        </p:style>
      </p:cxnSp>
      <p:sp>
        <p:nvSpPr>
          <p:cNvPr id="13" name="文本框 12"/>
          <p:cNvSpPr txBox="1"/>
          <p:nvPr/>
        </p:nvSpPr>
        <p:spPr>
          <a:xfrm>
            <a:off x="298383" y="9252044"/>
            <a:ext cx="10077651" cy="3997376"/>
          </a:xfrm>
          <a:prstGeom prst="rect">
            <a:avLst/>
          </a:prstGeom>
          <a:noFill/>
        </p:spPr>
        <p:txBody>
          <a:bodyPr wrap="square" rtlCol="0">
            <a:spAutoFit/>
          </a:bodyPr>
          <a:lstStyle/>
          <a:p>
            <a:pPr>
              <a:lnSpc>
                <a:spcPct val="150000"/>
              </a:lnSpc>
            </a:pPr>
            <a:r>
              <a:rPr lang="zh-CN" altLang="en-US" sz="2800">
                <a:latin typeface="微软雅黑" panose="020B0503020204020204" pitchFamily="34" charset="-122"/>
                <a:ea typeface="微软雅黑" panose="020B0503020204020204" pitchFamily="34" charset="-122"/>
              </a:rPr>
              <a:t>     </a:t>
            </a:r>
            <a:r>
              <a:rPr lang="zh-CN" altLang="en-US" sz="2400">
                <a:latin typeface="微软雅黑" panose="020B0503020204020204" pitchFamily="34" charset="-122"/>
                <a:ea typeface="微软雅黑" panose="020B0503020204020204" pitchFamily="34" charset="-122"/>
              </a:rPr>
              <a:t>  围绕“生态优先、城乡融合、产业协同、功能完善”的发展主线，规划区将构建“一核一带，两轴三区五节点”的发展格局，即生态保育区、田园宜居示范区、城市风貌展示区和城乡融合示范带。通过优化空间布局、强化基础设施配套、提升公共服务均等化水平，实现生态保护与高质量发展的有机统一。到</a:t>
            </a:r>
            <a:r>
              <a:rPr lang="en-US" altLang="zh-CN" sz="2400">
                <a:latin typeface="微软雅黑" panose="020B0503020204020204" pitchFamily="34" charset="-122"/>
                <a:ea typeface="微软雅黑" panose="020B0503020204020204" pitchFamily="34" charset="-122"/>
              </a:rPr>
              <a:t>2035</a:t>
            </a:r>
            <a:r>
              <a:rPr lang="zh-CN" altLang="en-US" sz="2400">
                <a:latin typeface="微软雅黑" panose="020B0503020204020204" pitchFamily="34" charset="-122"/>
                <a:ea typeface="微软雅黑" panose="020B0503020204020204" pitchFamily="34" charset="-122"/>
              </a:rPr>
              <a:t>年，基本建成具有地域特色的宜居宜业美丽乡村体系，形成以农业现代化为基础、文旅康养为引擎、生态价值转化为经济优势的可持续发展模式，成为舞钢市城乡融合发展的重要支撑带。</a:t>
            </a:r>
          </a:p>
        </p:txBody>
      </p:sp>
      <p:grpSp>
        <p:nvGrpSpPr>
          <p:cNvPr id="2" name="组合 1"/>
          <p:cNvGrpSpPr/>
          <p:nvPr/>
        </p:nvGrpSpPr>
        <p:grpSpPr>
          <a:xfrm>
            <a:off x="-40337" y="2089963"/>
            <a:ext cx="10732150" cy="6019696"/>
            <a:chOff x="876467" y="1842764"/>
            <a:chExt cx="10732150" cy="6019696"/>
          </a:xfrm>
        </p:grpSpPr>
        <p:sp>
          <p:nvSpPr>
            <p:cNvPr id="14" name="矩形 13"/>
            <p:cNvSpPr/>
            <p:nvPr/>
          </p:nvSpPr>
          <p:spPr>
            <a:xfrm>
              <a:off x="908577" y="1842764"/>
              <a:ext cx="10700040" cy="6019696"/>
            </a:xfrm>
            <a:prstGeom prst="rect">
              <a:avLst/>
            </a:prstGeom>
            <a:solidFill>
              <a:srgbClr val="9236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76467" y="3422178"/>
              <a:ext cx="10700039" cy="1855251"/>
            </a:xfrm>
            <a:prstGeom prst="rect">
              <a:avLst/>
            </a:prstGeom>
            <a:noFill/>
          </p:spPr>
          <p:txBody>
            <a:bodyPr wrap="square" rtlCol="0">
              <a:spAutoFit/>
            </a:bodyPr>
            <a:lstStyle/>
            <a:p>
              <a:pPr algn="ctr">
                <a:lnSpc>
                  <a:spcPct val="150000"/>
                </a:lnSpc>
              </a:pPr>
              <a:r>
                <a:rPr lang="zh-CN" altLang="en-US" sz="4000" b="1">
                  <a:solidFill>
                    <a:schemeClr val="bg1"/>
                  </a:solidFill>
                  <a:latin typeface="方正小标宋简体" panose="03000509000000000000" pitchFamily="2" charset="-122"/>
                  <a:ea typeface="方正小标宋简体" panose="03000509000000000000" pitchFamily="2" charset="-122"/>
                </a:rPr>
                <a:t>城乡融合发展的生态功能承载区</a:t>
              </a:r>
              <a:endParaRPr lang="en-US" altLang="zh-CN" sz="4000" b="1">
                <a:solidFill>
                  <a:schemeClr val="bg1"/>
                </a:solidFill>
                <a:latin typeface="方正小标宋简体" panose="03000509000000000000" pitchFamily="2" charset="-122"/>
                <a:ea typeface="方正小标宋简体" panose="03000509000000000000" pitchFamily="2" charset="-122"/>
              </a:endParaRPr>
            </a:p>
            <a:p>
              <a:pPr algn="ctr">
                <a:lnSpc>
                  <a:spcPct val="150000"/>
                </a:lnSpc>
              </a:pPr>
              <a:r>
                <a:rPr lang="zh-CN" altLang="en-US" sz="4000" b="1">
                  <a:solidFill>
                    <a:schemeClr val="bg1"/>
                  </a:solidFill>
                  <a:latin typeface="方正小标宋简体" panose="03000509000000000000" pitchFamily="2" charset="-122"/>
                  <a:ea typeface="方正小标宋简体" panose="03000509000000000000" pitchFamily="2" charset="-122"/>
                </a:rPr>
                <a:t>特色农业与文旅康养协同发展实践区</a:t>
              </a:r>
            </a:p>
          </p:txBody>
        </p:sp>
      </p:grpSp>
    </p:spTree>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主题​​">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391</TotalTime>
  <Words>1166</Words>
  <Application>Microsoft Office PowerPoint</Application>
  <PresentationFormat>自定义</PresentationFormat>
  <Paragraphs>79</Paragraphs>
  <Slides>19</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19</vt:i4>
      </vt:variant>
    </vt:vector>
  </HeadingPairs>
  <TitlesOfParts>
    <vt:vector size="26" baseType="lpstr">
      <vt:lpstr>方正小标宋简体</vt:lpstr>
      <vt:lpstr>微软雅黑</vt:lpstr>
      <vt:lpstr>Aptos</vt:lpstr>
      <vt:lpstr>Aptos Display</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广彦 崔</dc:creator>
  <cp:lastModifiedBy>Will</cp:lastModifiedBy>
  <cp:revision>55</cp:revision>
  <dcterms:created xsi:type="dcterms:W3CDTF">2025-08-12T03:00:00Z</dcterms:created>
  <dcterms:modified xsi:type="dcterms:W3CDTF">2026-01-12T03:43:19Z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D47FF984A319424DBD0E7468A4F22931_13</vt:lpwstr>
  </property>
  <property fmtid="{D5CDD505-2E9C-101B-9397-08002B2CF9AE}" pid="3" name="KSOProductBuildVer">
    <vt:lpwstr>2052-12.1.0.23125</vt:lpwstr>
  </property>
</Properties>
</file>